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2" r:id="rId2"/>
  </p:sldMasterIdLst>
  <p:notesMasterIdLst>
    <p:notesMasterId r:id="rId6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350"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311" r:id="rId37"/>
    <p:sldId id="289" r:id="rId38"/>
    <p:sldId id="290" r:id="rId39"/>
    <p:sldId id="291" r:id="rId40"/>
    <p:sldId id="292" r:id="rId41"/>
    <p:sldId id="351" r:id="rId42"/>
    <p:sldId id="312" r:id="rId43"/>
    <p:sldId id="313"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x="12192000" cy="6858000"/>
  <p:notesSz cx="6858000" cy="12192000"/>
  <p:custDataLst>
    <p:tags r:id="rId63"/>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7" d="100"/>
          <a:sy n="87" d="100"/>
        </p:scale>
        <p:origin x="49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gs" Target="tags/tag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内容#df=818f958a5">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基础课45 直线与圆、圆与圆的位置关系</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AB33317C-FB13-4E0B-9693-0686BD8CC1A5}"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内容#df=818f958a5">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基础课45 直线与圆、圆与圆的位置关系</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BF659C29-2FC9-401D-A956-96D4620EC917}"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内容#df=818f958a5">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基础课45 直线与圆、圆与圆的位置关系</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867D14AE-8D00-450B-B747-83F03834D0A9}"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内容#df=818f958a5">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基础课45 直线与圆、圆与圆的位置关系</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26B39B15-B985-494A-AB6F-62CC32FFDE94}"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xin?subject=math#pid=657fab7460819df2225b41b1#tid=65825cdc41cd2100092eea00#sourcefrom=">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ver1">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
        <p:nvSpPr>
          <p:cNvPr id="3" name="MasterShapeName"/>
          <p:cNvSpPr/>
          <p:nvPr/>
        </p:nvSpPr>
        <p:spPr>
          <a:xfrm>
            <a:off x="5577840" y="5907024"/>
            <a:ext cx="1801368" cy="859536"/>
          </a:xfrm>
          <a:prstGeom prst="rect">
            <a:avLst/>
          </a:prstGeom>
          <a:noFill/>
        </p:spPr>
        <p:txBody>
          <a:bodyPr wrap="square" lIns="0" tIns="0" rIns="0" bIns="0" rtlCol="0" anchor="ctr"/>
          <a:lstStyle/>
          <a:p>
            <a:pPr algn="ctr"/>
            <a:r>
              <a:rPr lang="en-US" sz="5200" b="1" i="0" dirty="0">
                <a:solidFill>
                  <a:srgbClr val="42ADE2"/>
                </a:solidFill>
                <a:latin typeface="Times New Roman" panose="02020603050405020304" pitchFamily="34" charset="0"/>
                <a:ea typeface="微软雅黑" panose="020B0503020204020204" pitchFamily="34" charset="-122"/>
                <a:cs typeface="Times New Roman" panose="02020603050405020304" pitchFamily="34" charset="-120"/>
              </a:rPr>
              <a:t>数 学</a:t>
            </a:r>
            <a:endParaRPr lang="en-US" sz="5200"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标题">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目录">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hexin?subject=math#pid=657fab7460819df2225b41b1#tid=65825cdc41cd2100092eea00#sourcefrom=">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内容">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 action="ppaction://noaction"/>
          </p:cNvPr>
          <p:cNvPicPr>
            <a:picLocks noChangeAspect="1"/>
          </p:cNvPicPr>
          <p:nvPr/>
        </p:nvPicPr>
        <p:blipFill>
          <a:blip r:embed="rId3"/>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a:lstStyle/>
          <a:p>
            <a:endParaRPr lang="zh-CN" altLang="en-US"/>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4E36B1FD-14DD-4B78-93A1-6F34C808E76D}"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ackCover">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内容#df=818f958a5">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 action="ppaction://noaction"/>
          </p:cNvPr>
          <p:cNvPicPr>
            <a:picLocks noChangeAspect="1"/>
          </p:cNvPicPr>
          <p:nvPr/>
        </p:nvPicPr>
        <p:blipFill>
          <a:blip r:embed="rId3"/>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基础课45 直线与圆、圆与圆的位置关系</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04FC511C-AE8F-4F17-83FF-D3BA71ABDE53}"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内容#df=818f958a5">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 action="ppaction://noaction"/>
          </p:cNvPr>
          <p:cNvPicPr>
            <a:picLocks noChangeAspect="1"/>
          </p:cNvPicPr>
          <p:nvPr/>
        </p:nvPicPr>
        <p:blipFill>
          <a:blip r:embed="rId3"/>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基础课45 直线与圆、圆与圆的位置关系</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AB33317C-FB13-4E0B-9693-0686BD8CC1A5}"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内容#df=818f958a5">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 action="ppaction://noaction"/>
          </p:cNvPr>
          <p:cNvPicPr>
            <a:picLocks noChangeAspect="1"/>
          </p:cNvPicPr>
          <p:nvPr/>
        </p:nvPicPr>
        <p:blipFill>
          <a:blip r:embed="rId3"/>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基础课45 直线与圆、圆与圆的位置关系</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BF659C29-2FC9-401D-A956-96D4620EC917}"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内容#df=818f958a5">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 action="ppaction://noaction"/>
          </p:cNvPr>
          <p:cNvPicPr>
            <a:picLocks noChangeAspect="1"/>
          </p:cNvPicPr>
          <p:nvPr/>
        </p:nvPicPr>
        <p:blipFill>
          <a:blip r:embed="rId3"/>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基础课45 直线与圆、圆与圆的位置关系</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867D14AE-8D00-450B-B747-83F03834D0A9}"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内容#df=818f958a5">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 action="ppaction://noaction"/>
          </p:cNvPr>
          <p:cNvPicPr>
            <a:picLocks noChangeAspect="1"/>
          </p:cNvPicPr>
          <p:nvPr/>
        </p:nvPicPr>
        <p:blipFill>
          <a:blip r:embed="rId3"/>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基础课45 直线与圆、圆与圆的位置关系</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26B39B15-B985-494A-AB6F-62CC32FFDE94}"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1">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
        <p:nvSpPr>
          <p:cNvPr id="3" name="MasterShapeName"/>
          <p:cNvSpPr/>
          <p:nvPr/>
        </p:nvSpPr>
        <p:spPr>
          <a:xfrm>
            <a:off x="5577840" y="5907024"/>
            <a:ext cx="1801368" cy="859536"/>
          </a:xfrm>
          <a:prstGeom prst="rect">
            <a:avLst/>
          </a:prstGeom>
          <a:noFill/>
        </p:spPr>
        <p:txBody>
          <a:bodyPr wrap="square" lIns="0" tIns="0" rIns="0" bIns="0" rtlCol="0" anchor="ctr"/>
          <a:lstStyle/>
          <a:p>
            <a:pPr algn="ctr"/>
            <a:r>
              <a:rPr lang="en-US" sz="5200" b="1" i="0" dirty="0">
                <a:solidFill>
                  <a:srgbClr val="42ADE2"/>
                </a:solidFill>
                <a:latin typeface="Times New Roman" panose="02020603050405020304" pitchFamily="34" charset="0"/>
                <a:ea typeface="微软雅黑" panose="020B0503020204020204" pitchFamily="34" charset="-122"/>
                <a:cs typeface="Times New Roman" panose="02020603050405020304" pitchFamily="34" charset="-120"/>
              </a:rPr>
              <a:t>数 学</a:t>
            </a:r>
            <a:endParaRPr lang="en-US" sz="520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标题">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目录">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内容">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a:lstStyle/>
          <a:p>
            <a:endParaRPr lang="zh-CN" altLang="en-US"/>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4E36B1FD-14DD-4B78-93A1-6F34C808E76D}"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ackCover">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内容#df=818f958a5">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基础课45 直线与圆、圆与圆的位置关系</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04FC511C-AE8F-4F17-83FF-D3BA71ABDE53}"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2.xml"/><Relationship Id="rId5" Type="http://schemas.openxmlformats.org/officeDocument/2006/relationships/image" Target="../media/image32.jpe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68.png"/><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slide" Target="slide49.xml"/><Relationship Id="rId5" Type="http://schemas.openxmlformats.org/officeDocument/2006/relationships/slide" Target="slide2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78.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9.xml"/><Relationship Id="rId5" Type="http://schemas.openxmlformats.org/officeDocument/2006/relationships/image" Target="../media/image83.png"/><Relationship Id="rId4" Type="http://schemas.openxmlformats.org/officeDocument/2006/relationships/image" Target="../media/image37.jpeg"/></Relationships>
</file>

<file path=ppt/slides/_rels/slide3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5.xml"/><Relationship Id="rId1" Type="http://schemas.openxmlformats.org/officeDocument/2006/relationships/slideLayout" Target="../slideLayouts/slideLayout9.xml"/><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7.xml"/><Relationship Id="rId1" Type="http://schemas.openxmlformats.org/officeDocument/2006/relationships/slideLayout" Target="../slideLayouts/slideLayout9.xml"/><Relationship Id="rId5" Type="http://schemas.openxmlformats.org/officeDocument/2006/relationships/image" Target="../media/image92.png"/><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9.xml"/><Relationship Id="rId1" Type="http://schemas.openxmlformats.org/officeDocument/2006/relationships/tags" Target="../tags/tag3.xml"/><Relationship Id="rId5" Type="http://schemas.openxmlformats.org/officeDocument/2006/relationships/image" Target="../media/image39.jpe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00.png"/><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103.png"/><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106.png"/></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109.png"/><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111.png"/></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8.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115.png"/><Relationship Id="rId4" Type="http://schemas.openxmlformats.org/officeDocument/2006/relationships/image" Target="../media/image41.jpeg"/></Relationships>
</file>

<file path=ppt/slides/_rels/slide5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119.png"/></Relationships>
</file>

<file path=ppt/slides/_rels/slide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121.png"/></Relationships>
</file>

<file path=ppt/slides/_rels/slide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124.png"/><Relationship Id="rId4" Type="http://schemas.openxmlformats.org/officeDocument/2006/relationships/image" Target="../media/image123.png"/></Relationships>
</file>

<file path=ppt/slides/_rels/slide5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126.png"/></Relationships>
</file>

<file path=ppt/slides/_rels/slide5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128.png"/></Relationships>
</file>

<file path=ppt/slides/_rels/slide5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7.jpeg"/><Relationship Id="rId5" Type="http://schemas.openxmlformats.org/officeDocument/2006/relationships/image" Target="../media/image16.jpe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plit dir="in"/>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1" name="P_6_BD#a7aadfa1e?colgroup=4,8,11,4,5&amp;vbadefaultcenterpage=1&amp;parentnodeid=c6efdfbac&amp;vbahtmlprocessed=1&amp;bbb=1"/>
              <p:cNvGraphicFramePr>
                <a:graphicFrameLocks noGrp="1"/>
              </p:cNvGraphicFramePr>
              <p:nvPr/>
            </p:nvGraphicFramePr>
            <p:xfrm>
              <a:off x="502920" y="2052619"/>
              <a:ext cx="11146536" cy="3712464"/>
            </p:xfrm>
            <a:graphic>
              <a:graphicData uri="http://schemas.openxmlformats.org/drawingml/2006/table">
                <a:tbl>
                  <a:tblPr/>
                  <a:tblGrid>
                    <a:gridCol w="1499616">
                      <a:extLst>
                        <a:ext uri="{9D8B030D-6E8A-4147-A177-3AD203B41FA5}">
                          <a16:colId xmlns:a16="http://schemas.microsoft.com/office/drawing/2014/main" val="20000"/>
                        </a:ext>
                      </a:extLst>
                    </a:gridCol>
                    <a:gridCol w="2606040">
                      <a:extLst>
                        <a:ext uri="{9D8B030D-6E8A-4147-A177-3AD203B41FA5}">
                          <a16:colId xmlns:a16="http://schemas.microsoft.com/office/drawing/2014/main" val="20001"/>
                        </a:ext>
                      </a:extLst>
                    </a:gridCol>
                    <a:gridCol w="3694176">
                      <a:extLst>
                        <a:ext uri="{9D8B030D-6E8A-4147-A177-3AD203B41FA5}">
                          <a16:colId xmlns:a16="http://schemas.microsoft.com/office/drawing/2014/main" val="20002"/>
                        </a:ext>
                      </a:extLst>
                    </a:gridCol>
                    <a:gridCol w="1499616">
                      <a:extLst>
                        <a:ext uri="{9D8B030D-6E8A-4147-A177-3AD203B41FA5}">
                          <a16:colId xmlns:a16="http://schemas.microsoft.com/office/drawing/2014/main" val="20003"/>
                        </a:ext>
                      </a:extLst>
                    </a:gridCol>
                    <a:gridCol w="1847088">
                      <a:extLst>
                        <a:ext uri="{9D8B030D-6E8A-4147-A177-3AD203B41FA5}">
                          <a16:colId xmlns:a16="http://schemas.microsoft.com/office/drawing/2014/main" val="20004"/>
                        </a:ext>
                      </a:extLst>
                    </a:gridCol>
                  </a:tblGrid>
                  <a:tr h="429133">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位置关系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图形</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几何维度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方程维度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公切线维度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18488">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内切</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⑩</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18488">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内含</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⑪</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mc:Choice>
        <mc:Fallback xmlns="">
          <p:graphicFrame>
            <p:nvGraphicFramePr>
              <p:cNvPr id="11" name="P_6_BD#a7aadfa1e?colgroup=4,8,11,4,5&amp;vbadefaultcenterpage=1&amp;parentnodeid=c6efdfbac&amp;vbahtmlprocessed=1&amp;bbb=1"/>
              <p:cNvGraphicFramePr>
                <a:graphicFrameLocks noGrp="1"/>
              </p:cNvGraphicFramePr>
              <p:nvPr/>
            </p:nvGraphicFramePr>
            <p:xfrm>
              <a:off x="502920" y="2052619"/>
              <a:ext cx="11146536" cy="3672332"/>
            </p:xfrm>
            <a:graphic>
              <a:graphicData uri="http://schemas.openxmlformats.org/drawingml/2006/table">
                <a:tbl>
                  <a:tblPr/>
                  <a:tblGrid>
                    <a:gridCol w="1499616"/>
                    <a:gridCol w="2606040"/>
                    <a:gridCol w="3694176"/>
                    <a:gridCol w="1499616"/>
                    <a:gridCol w="1847088"/>
                  </a:tblGrid>
                  <a:tr h="429133">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位置关系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图形</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几何维度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方程维度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公切线维度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618615">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内切</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⑩</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617980">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内含</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⑪</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p:pic>
        <p:nvPicPr>
          <p:cNvPr id="3" name="P_6_BD#a7aadfa1e.table_image?tableimageindex=7&amp;vbadefaultcenterpage=1&amp;parentnodeid=c6efdfbac&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2578608" y="2568621"/>
            <a:ext cx="1453896" cy="1444752"/>
          </a:xfrm>
          <a:prstGeom prst="rect">
            <a:avLst/>
          </a:prstGeom>
          <a:noFill/>
          <a:extLst>
            <a:ext uri="{909E8E84-426E-40DD-AFC4-6F175D3DCCD1}">
              <a14:hiddenFill xmlns:a14="http://schemas.microsoft.com/office/drawing/2010/main">
                <a:solidFill>
                  <a:scrgbClr r="0" g="0" b="0">
                    <a:alpha val="0"/>
                  </a:scrgbClr>
                </a:solidFill>
              </a14:hiddenFill>
            </a:ext>
          </a:extLst>
        </p:spPr>
      </p:pic>
      <p:pic>
        <p:nvPicPr>
          <p:cNvPr id="4" name="P_6_BD#a7aadfa1e.table_image?tableimageindex=8&amp;vbadefaultcenterpage=1&amp;parentnodeid=c6efdfbac&amp;vbahtmlprocessed=1" descr="preencoded.png"/>
          <p:cNvPicPr>
            <a:picLocks noChangeAspect="1"/>
          </p:cNvPicPr>
          <p:nvPr/>
        </p:nvPicPr>
        <p:blipFill>
          <a:blip r:embed="rId5">
            <a:clrChange>
              <a:clrFrom>
                <a:srgbClr val="FFFFFF"/>
              </a:clrFrom>
              <a:clrTo>
                <a:srgbClr val="FFFFFF">
                  <a:alpha val="0"/>
                </a:srgbClr>
              </a:clrTo>
            </a:clrChange>
          </a:blip>
          <a:stretch>
            <a:fillRect/>
          </a:stretch>
        </p:blipFill>
        <p:spPr>
          <a:xfrm>
            <a:off x="2578608" y="4187108"/>
            <a:ext cx="1453896" cy="1444752"/>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5" name="P_6_AN.10_1#a7aadfa1e.blank?vbadefaultcenterpage=1&amp;parentnodeid=c6efdfbac&amp;vbapositionanswer=10&amp;vbahtmlprocessed=1&amp;bbb=1"/>
              <p:cNvSpPr/>
              <p:nvPr/>
            </p:nvSpPr>
            <p:spPr>
              <a:xfrm>
                <a:off x="5010776" y="3076810"/>
                <a:ext cx="1790573" cy="355600"/>
              </a:xfrm>
              <a:prstGeom prst="rect">
                <a:avLst/>
              </a:prstGeom>
              <a:noFill/>
            </p:spPr>
            <p:txBody>
              <a:bodyPr wrap="none" lIns="0" tIns="0" rIns="0" bIns="0" rtlCol="0" anchor="t"/>
              <a:lstStyle/>
              <a:p>
                <a:pPr algn="ctr" latinLnBrk="1">
                  <a:lnSpc>
                    <a:spcPts val="2815"/>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5" name="P_6_AN.10_1#a7aadfa1e.blank?vbadefaultcenterpage=1&amp;parentnodeid=c6efdfbac&amp;vbapositionanswer=10&amp;vbahtmlprocessed=1&amp;bbb=1"/>
              <p:cNvSpPr>
                <a:spLocks noRot="1" noChangeAspect="1" noMove="1" noResize="1" noEditPoints="1" noAdjustHandles="1" noChangeArrowheads="1" noChangeShapeType="1" noTextEdit="1"/>
              </p:cNvSpPr>
              <p:nvPr/>
            </p:nvSpPr>
            <p:spPr>
              <a:xfrm>
                <a:off x="5010776" y="3076810"/>
                <a:ext cx="1790573" cy="355600"/>
              </a:xfrm>
              <a:prstGeom prst="rect">
                <a:avLst/>
              </a:prstGeom>
              <a:blipFill rotWithShape="1">
                <a:blip r:embed="rId6"/>
                <a:stretch>
                  <a:fillRect l="-35" t="-66" r="28" b="-4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P_6_AN.11_1#a7aadfa1e.blank?vbadefaultcenterpage=1&amp;parentnodeid=c6efdfbac&amp;vbapositionanswer=11&amp;vbahtmlprocessed=1&amp;bbb=1"/>
              <p:cNvSpPr/>
              <p:nvPr/>
            </p:nvSpPr>
            <p:spPr>
              <a:xfrm>
                <a:off x="5098089" y="4695298"/>
                <a:ext cx="2358327" cy="355600"/>
              </a:xfrm>
              <a:prstGeom prst="rect">
                <a:avLst/>
              </a:prstGeom>
              <a:noFill/>
            </p:spPr>
            <p:txBody>
              <a:bodyPr wrap="none" lIns="0" tIns="0" rIns="0" bIns="0" rtlCol="0" anchor="t"/>
              <a:lstStyle/>
              <a:p>
                <a:pPr algn="ctr" latinLnBrk="1">
                  <a:lnSpc>
                    <a:spcPts val="2815"/>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6" name="P_6_AN.11_1#a7aadfa1e.blank?vbadefaultcenterpage=1&amp;parentnodeid=c6efdfbac&amp;vbapositionanswer=11&amp;vbahtmlprocessed=1&amp;bbb=1"/>
              <p:cNvSpPr>
                <a:spLocks noRot="1" noChangeAspect="1" noMove="1" noResize="1" noEditPoints="1" noAdjustHandles="1" noChangeArrowheads="1" noChangeShapeType="1" noTextEdit="1"/>
              </p:cNvSpPr>
              <p:nvPr/>
            </p:nvSpPr>
            <p:spPr>
              <a:xfrm>
                <a:off x="5098089" y="4695298"/>
                <a:ext cx="2358327" cy="355600"/>
              </a:xfrm>
              <a:prstGeom prst="rect">
                <a:avLst/>
              </a:prstGeom>
              <a:blipFill rotWithShape="1">
                <a:blip r:embed="rId7"/>
                <a:stretch>
                  <a:fillRect l="-13" t="-30" r="10" b="-505"/>
                </a:stretch>
              </a:blipFill>
            </p:spPr>
            <p:txBody>
              <a:bodyPr/>
              <a:lstStyle/>
              <a:p>
                <a:r>
                  <a:rPr lang="zh-CN" altLang="en-US">
                    <a:noFill/>
                  </a:rPr>
                  <a:t> </a:t>
                </a:r>
              </a:p>
            </p:txBody>
          </p:sp>
        </mc:Fallback>
      </mc:AlternateContent>
      <p:sp>
        <p:nvSpPr>
          <p:cNvPr id="2" name="P_6_BD#a7aadfa1e?colgroup=4,8,11,4,5&amp;vbadefaultcenterpage=1&amp;parentnodeid=c6efdfbac&amp;vbahtmlprocessed=1&amp;bbb=1"/>
          <p:cNvSpPr txBox="1"/>
          <p:nvPr/>
        </p:nvSpPr>
        <p:spPr>
          <a:xfrm>
            <a:off x="9109456" y="1427271"/>
            <a:ext cx="2540000" cy="495520"/>
          </a:xfrm>
          <a:prstGeom prst="rect">
            <a:avLst/>
          </a:prstGeom>
          <a:noFill/>
        </p:spPr>
        <p:txBody>
          <a:bodyPr vert="horz" lIns="0" tIns="0" rIns="0" bIns="0" rtlCol="0">
            <a:spAutoFit/>
          </a:bodyPr>
          <a:lstStyle/>
          <a:p>
            <a:pPr algn="r">
              <a:lnSpc>
                <a:spcPct val="150000"/>
              </a:lnSpc>
            </a:pPr>
            <a:r>
              <a:rPr lang="zh-CN" altLang="en-US" sz="2400">
                <a:latin typeface="Times New Roman" panose="02020603050405020304" pitchFamily="34" charset="0"/>
              </a:rPr>
              <a:t>续表</a:t>
            </a:r>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left)">
                                      <p:cBhvr>
                                        <p:cTn id="7" dur="500"/>
                                        <p:tgtEl>
                                          <p:spTgt spid="5">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wipe(left)">
                                      <p:cBhvr>
                                        <p:cTn id="15" dur="500"/>
                                        <p:tgtEl>
                                          <p:spTgt spid="6">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ipe(left)">
                                      <p:cBhvr>
                                        <p:cTn id="18"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6"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6_BD#3c9829bd9?vbadefaultcenterpage=1&amp;parentnodeid=c6efdfbac&amp;vbahtmlprocessed=1" descr="preencoded.png"/>
          <p:cNvPicPr>
            <a:picLocks noChangeAspect="1"/>
          </p:cNvPicPr>
          <p:nvPr/>
        </p:nvPicPr>
        <p:blipFill>
          <a:blip r:embed="rId3"/>
          <a:stretch>
            <a:fillRect/>
          </a:stretch>
        </p:blipFill>
        <p:spPr>
          <a:xfrm>
            <a:off x="4828032" y="756000"/>
            <a:ext cx="2532888" cy="448056"/>
          </a:xfrm>
          <a:prstGeom prst="rect">
            <a:avLst/>
          </a:prstGeom>
        </p:spPr>
      </p:pic>
      <mc:AlternateContent xmlns:mc="http://schemas.openxmlformats.org/markup-compatibility/2006" xmlns:a14="http://schemas.microsoft.com/office/drawing/2010/main">
        <mc:Choice Requires="a14">
          <p:sp>
            <p:nvSpPr>
              <p:cNvPr id="3" name="P_7_BD#16e9a5f48?segpoint=1&amp;vbadefaultcenterpage=1&amp;parentnodeid=3c9829bd9&amp;vbahtmlprocessed=1"/>
              <p:cNvSpPr/>
              <p:nvPr/>
            </p:nvSpPr>
            <p:spPr>
              <a:xfrm>
                <a:off x="502920" y="1343248"/>
                <a:ext cx="11183112" cy="1038098"/>
              </a:xfrm>
              <a:prstGeom prst="rect">
                <a:avLst/>
              </a:prstGeom>
              <a:noFill/>
            </p:spPr>
            <p:txBody>
              <a:bodyPr wrap="squar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圆的切线方程的常用结论</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vl="0" latinLnBrk="1">
                  <a:lnSpc>
                    <a:spcPct val="150000"/>
                  </a:lnSpc>
                </a:pP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（1）过圆</a:t>
                </a:r>
                <a14:m>
                  <m:oMath xmlns:m="http://schemas.openxmlformats.org/officeDocument/2006/math">
                    <m:sSup>
                      <m:sSup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上一点</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的圆的切线方程为</a:t>
                </a:r>
                <a14:m>
                  <m:oMath xmlns:m="http://schemas.openxmlformats.org/officeDocument/2006/math">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P_7_BD#16e9a5f48?segpoint=1&amp;vbadefaultcenterpage=1&amp;parentnodeid=3c9829bd9&amp;vbahtmlprocessed=1"/>
              <p:cNvSpPr>
                <a:spLocks noRot="1" noChangeAspect="1" noMove="1" noResize="1" noEditPoints="1" noAdjustHandles="1" noChangeArrowheads="1" noChangeShapeType="1" noTextEdit="1"/>
              </p:cNvSpPr>
              <p:nvPr/>
            </p:nvSpPr>
            <p:spPr>
              <a:xfrm>
                <a:off x="502920" y="1343248"/>
                <a:ext cx="11183112" cy="1038098"/>
              </a:xfrm>
              <a:prstGeom prst="rect">
                <a:avLst/>
              </a:prstGeom>
              <a:blipFill rotWithShape="1">
                <a:blip r:embed="rId4"/>
                <a:stretch>
                  <a:fillRect t="-21" r="1" b="-76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P_7_BD#16e9a5f48?segpoint=1&amp;vbadefaultcenterpage=1&amp;parentnodeid=3c9829bd9&amp;vbahtmlprocessed=1&amp;bbb=1&amp;hasbroken=1"/>
              <p:cNvSpPr/>
              <p:nvPr/>
            </p:nvSpPr>
            <p:spPr>
              <a:xfrm>
                <a:off x="502920" y="2384648"/>
                <a:ext cx="11183112" cy="3232658"/>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（2）过圆</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上一点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的圆的切线方程为</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dirty="0">
                    <a:solidFill>
                      <a:srgbClr val="000000"/>
                    </a:solidFill>
                    <a:ea typeface="微软雅黑" panose="020B0503020204020204" pitchFamily="34" charset="-122"/>
                    <a:cs typeface="Times New Roman" panose="02020603050405020304" pitchFamily="34" charset="-120"/>
                  </a:rPr>
                  <a:t>            </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d>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p>
              <a:p>
                <a:pPr lvl="0" latinLnBrk="1">
                  <a:lnSpc>
                    <a:spcPct val="150000"/>
                  </a:lnSpc>
                </a:pP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（3）过圆</a:t>
                </a:r>
                <a14:m>
                  <m:oMath xmlns:m="http://schemas.openxmlformats.org/officeDocument/2006/math">
                    <m:sSup>
                      <m:sSup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外一点</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可引圆的两条切线，切点为</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10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则切点弦</a:t>
                </a:r>
                <a:endPar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vl="0" latinLnBrk="1">
                  <a:lnSpc>
                    <a:spcPct val="150000"/>
                  </a:lnSpc>
                </a:pPr>
                <a14:m>
                  <m:oMath xmlns:m="http://schemas.openxmlformats.org/officeDocument/2006/math">
                    <m:r>
                      <a:rPr lang="en-US" altLang="zh-CN" sz="2400" b="0" i="0" dirty="0" smtClean="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            </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所在的直线方程为</a:t>
                </a:r>
                <a14:m>
                  <m:oMath xmlns:m="http://schemas.openxmlformats.org/officeDocument/2006/math">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solidFill>
                    <a:prstClr val="black"/>
                  </a:solidFill>
                </a:endParaRPr>
              </a:p>
              <a:p>
                <a:pPr lvl="0" latinLnBrk="1">
                  <a:lnSpc>
                    <a:spcPct val="150000"/>
                  </a:lnSpc>
                </a:pP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（4）过圆</a:t>
                </a:r>
                <a14:m>
                  <m:oMath xmlns:m="http://schemas.openxmlformats.org/officeDocument/2006/math">
                    <m:sSup>
                      <m:sSup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d>
                      </m:e>
                      <m: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e>
                      <m: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外一点</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可引圆的两条切线，切点为</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10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p>
              <a:p>
                <a:pPr lvl="0" latinLnBrk="1">
                  <a:lnSpc>
                    <a:spcPct val="150000"/>
                  </a:lnSpc>
                </a:pP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则切点弦</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所在直线的方程为</a:t>
                </a:r>
                <a14:m>
                  <m:oMath xmlns:m="http://schemas.openxmlformats.org/officeDocument/2006/math">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d>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d>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5" name="P_7_BD#16e9a5f48?segpoint=1&amp;vbadefaultcenterpage=1&amp;parentnodeid=3c9829bd9&amp;vbahtmlprocessed=1&amp;bbb=1&amp;hasbroken=1"/>
              <p:cNvSpPr>
                <a:spLocks noRot="1" noChangeAspect="1" noMove="1" noResize="1" noEditPoints="1" noAdjustHandles="1" noChangeArrowheads="1" noChangeShapeType="1" noTextEdit="1"/>
              </p:cNvSpPr>
              <p:nvPr/>
            </p:nvSpPr>
            <p:spPr>
              <a:xfrm>
                <a:off x="502920" y="2384648"/>
                <a:ext cx="11183112" cy="3232658"/>
              </a:xfrm>
              <a:prstGeom prst="rect">
                <a:avLst/>
              </a:prstGeom>
              <a:blipFill rotWithShape="1">
                <a:blip r:embed="rId5"/>
                <a:stretch>
                  <a:fillRect t="-7" r="-209" b="-5595"/>
                </a:stretch>
              </a:blipFill>
            </p:spPr>
            <p:txBody>
              <a:bodyPr/>
              <a:lstStyle/>
              <a:p>
                <a:r>
                  <a:rPr lang="zh-CN" altLang="en-US">
                    <a:noFill/>
                  </a:rPr>
                  <a:t> </a:t>
                </a:r>
              </a:p>
            </p:txBody>
          </p:sp>
        </mc:Fallback>
      </mc:AlternateContent>
    </p:spTree>
  </p:cSld>
  <p:clrMapOvr>
    <a:masterClrMapping/>
  </p:clrMapOvr>
  <p:transition>
    <p:split dir="in"/>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_7_BD#16e9a5f48?segpoint=1&amp;vbadefaultcenterpage=1&amp;parentnodeid=3c9829bd9&amp;vbahtmlprocessed=1"/>
          <p:cNvSpPr/>
          <p:nvPr/>
        </p:nvSpPr>
        <p:spPr>
          <a:xfrm>
            <a:off x="502920" y="1665206"/>
            <a:ext cx="11183112" cy="490030"/>
          </a:xfrm>
          <a:prstGeom prst="rect">
            <a:avLst/>
          </a:prstGeom>
          <a:noFill/>
        </p:spPr>
        <p:txBody>
          <a:bodyPr wrap="squar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过圆内一点最长的弦是直径，最短的弦是垂直于这点与圆心连线的弦</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AlternateContent xmlns:mc="http://schemas.openxmlformats.org/markup-compatibility/2006" xmlns:a14="http://schemas.microsoft.com/office/drawing/2010/main">
        <mc:Choice Requires="a14">
          <p:sp>
            <p:nvSpPr>
              <p:cNvPr id="3" name="P_7_BD#16e9a5f48?segpoint=1&amp;vbadefaultcenterpage=1&amp;parentnodeid=3c9829bd9&amp;vbahtmlprocessed=1&amp;bbb=1&amp;hasbroken=1"/>
              <p:cNvSpPr/>
              <p:nvPr/>
            </p:nvSpPr>
            <p:spPr>
              <a:xfrm>
                <a:off x="502920" y="2222164"/>
                <a:ext cx="11183112" cy="323323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过两圆交点的圆系方程</a:t>
                </a:r>
                <a:endParaRPr lang="en-US" altLang="zh-CN" sz="2400" dirty="0"/>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过圆</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𝐹</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与圆</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𝐹</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交点</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的圆系方程为</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𝐹</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𝐹</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此圆系中不含圆</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【注意】当</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时，得方程</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𝐹</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𝐹</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即两个圆公</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共弦所在的直线方程</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P_7_BD#16e9a5f48?segpoint=1&amp;vbadefaultcenterpage=1&amp;parentnodeid=3c9829bd9&amp;vbahtmlprocessed=1&amp;bbb=1&amp;hasbroken=1"/>
              <p:cNvSpPr>
                <a:spLocks noRot="1" noChangeAspect="1" noMove="1" noResize="1" noEditPoints="1" noAdjustHandles="1" noChangeArrowheads="1" noChangeShapeType="1" noTextEdit="1"/>
              </p:cNvSpPr>
              <p:nvPr/>
            </p:nvSpPr>
            <p:spPr>
              <a:xfrm>
                <a:off x="502920" y="2222164"/>
                <a:ext cx="11183112" cy="3233230"/>
              </a:xfrm>
              <a:prstGeom prst="rect">
                <a:avLst/>
              </a:prstGeom>
              <a:blipFill rotWithShape="1">
                <a:blip r:embed="rId3"/>
                <a:stretch>
                  <a:fillRect t="-9" r="-6324" b="-3060"/>
                </a:stretch>
              </a:blipFill>
            </p:spPr>
            <p:txBody>
              <a:bodyPr/>
              <a:lstStyle/>
              <a:p>
                <a:r>
                  <a:rPr lang="zh-CN" altLang="en-US">
                    <a:noFill/>
                  </a:rPr>
                  <a:t> </a:t>
                </a:r>
              </a:p>
            </p:txBody>
          </p:sp>
        </mc:Fallback>
      </mc:AlternateContent>
    </p:spTree>
  </p:cSld>
  <p:clrMapOvr>
    <a:masterClrMapping/>
  </p:clrMapOvr>
  <p:transition>
    <p:split dir="in"/>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4_BD#39853a2a8?vbadefaultcenterpage=1&amp;parentnodeid=94b747b3f&amp;vbahtmlprocessed=1" descr="preencoded.png"/>
          <p:cNvPicPr>
            <a:picLocks noChangeAspect="1"/>
          </p:cNvPicPr>
          <p:nvPr/>
        </p:nvPicPr>
        <p:blipFill>
          <a:blip r:embed="rId3"/>
          <a:stretch>
            <a:fillRect/>
          </a:stretch>
        </p:blipFill>
        <p:spPr>
          <a:xfrm>
            <a:off x="3813048" y="756000"/>
            <a:ext cx="4562856" cy="530352"/>
          </a:xfrm>
          <a:prstGeom prst="rect">
            <a:avLst/>
          </a:prstGeom>
        </p:spPr>
      </p:pic>
      <p:sp>
        <p:nvSpPr>
          <p:cNvPr id="3" name="C_5_BD#9cec81563?vbadefaultcenterpage=1&amp;parentnodeid=39853a2a8&amp;vbahtmlprocessed=1"/>
          <p:cNvSpPr/>
          <p:nvPr/>
        </p:nvSpPr>
        <p:spPr>
          <a:xfrm>
            <a:off x="502920" y="1419448"/>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题组1</a:t>
            </a:r>
            <a:r>
              <a:rPr lang="en-US" altLang="zh-CN" sz="26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走出误区</a:t>
            </a:r>
            <a:endParaRPr lang="en-US" altLang="zh-CN" sz="2600" dirty="0"/>
          </a:p>
        </p:txBody>
      </p:sp>
      <p:sp>
        <p:nvSpPr>
          <p:cNvPr id="4" name="QO_6_BD.12_1#e5c329bc9?vbadefaultcenterpage=1&amp;parentnodeid=9cec81563&amp;vbahtmlprocessed=1"/>
          <p:cNvSpPr/>
          <p:nvPr/>
        </p:nvSpPr>
        <p:spPr>
          <a:xfrm>
            <a:off x="502920" y="2012952"/>
            <a:ext cx="11183112" cy="490030"/>
          </a:xfrm>
          <a:prstGeom prst="rect">
            <a:avLst/>
          </a:prstGeom>
          <a:noFill/>
        </p:spPr>
        <p:txBody>
          <a:bodyPr wrap="square" lIns="0" tIns="0" rIns="0" bIns="0" rtlCol="0" anchor="t"/>
          <a:lstStyle/>
          <a:p>
            <a:pPr marL="0"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判一判</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.（对的打“√”,错的打“×”）</a:t>
            </a:r>
            <a:endParaRPr lang="en-US" altLang="zh-CN" sz="2400" dirty="0"/>
          </a:p>
        </p:txBody>
      </p:sp>
      <p:sp>
        <p:nvSpPr>
          <p:cNvPr id="5" name="QT_7_BD.13_1#9d059e2f4?vbadefaultcenterpage=1&amp;parentnodeid=e5c329bc9&amp;vbahtmlprocessed=1"/>
          <p:cNvSpPr/>
          <p:nvPr/>
        </p:nvSpPr>
        <p:spPr>
          <a:xfrm>
            <a:off x="502920" y="2567591"/>
            <a:ext cx="11183112" cy="48602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（1）如果两圆的圆心距小于两圆的半径之和,</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那么两圆相交.(</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p:sp>
        <p:nvSpPr>
          <p:cNvPr id="6" name="QT_7_AN.14_1#9d059e2f4.bracket?vbadefaultcenterpage=1&amp;parentnodeid=e5c329bc9&amp;vbapositionanswer=12&amp;vbahtmlprocessed=1"/>
          <p:cNvSpPr/>
          <p:nvPr/>
        </p:nvSpPr>
        <p:spPr>
          <a:xfrm>
            <a:off x="8542020" y="2567591"/>
            <a:ext cx="446088" cy="47879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
        <p:nvSpPr>
          <p:cNvPr id="7" name="QT_7_BD.15_1#7d1c50faa?vbadefaultcenterpage=1&amp;parentnodeid=e5c329bc9&amp;vbahtmlprocessed=1&amp;bbb=1&amp;hasbroken=1"/>
          <p:cNvSpPr/>
          <p:nvPr/>
        </p:nvSpPr>
        <p:spPr>
          <a:xfrm>
            <a:off x="502920" y="3120359"/>
            <a:ext cx="11183112" cy="1034669"/>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）从两圆的方程中消掉二次项后得到的二元一次方程是两圆的公共弦所在的直线</a:t>
            </a: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方程.(</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p:sp>
        <p:nvSpPr>
          <p:cNvPr id="8" name="QT_7_AN.16_1#7d1c50faa.bracket?vbadefaultcenterpage=1&amp;parentnodeid=e5c329bc9&amp;vbapositionanswer=13&amp;vbahtmlprocessed=1"/>
          <p:cNvSpPr/>
          <p:nvPr/>
        </p:nvSpPr>
        <p:spPr>
          <a:xfrm>
            <a:off x="1303020" y="3668999"/>
            <a:ext cx="446088" cy="47879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AlternateContent xmlns:mc="http://schemas.openxmlformats.org/markup-compatibility/2006" xmlns:a14="http://schemas.microsoft.com/office/drawing/2010/main">
        <mc:Choice Requires="a14">
          <p:sp>
            <p:nvSpPr>
              <p:cNvPr id="9" name="QT_7_BD.17_1#14733c58c?vbadefaultcenterpage=1&amp;parentnodeid=e5c329bc9&amp;vbahtmlprocessed=1&amp;bbb=1"/>
              <p:cNvSpPr/>
              <p:nvPr/>
            </p:nvSpPr>
            <p:spPr>
              <a:xfrm>
                <a:off x="502920" y="4218591"/>
                <a:ext cx="11183112" cy="48602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（3）过圆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𝑂</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上一点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的圆的切线方程是</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mc:Choice>
        <mc:Fallback xmlns="">
          <p:sp>
            <p:nvSpPr>
              <p:cNvPr id="9" name="QT_7_BD.17_1#14733c58c?vbadefaultcenterpage=1&amp;parentnodeid=e5c329bc9&amp;vbahtmlprocessed=1&amp;bbb=1"/>
              <p:cNvSpPr>
                <a:spLocks noRot="1" noChangeAspect="1" noMove="1" noResize="1" noEditPoints="1" noAdjustHandles="1" noChangeArrowheads="1" noChangeShapeType="1" noTextEdit="1"/>
              </p:cNvSpPr>
              <p:nvPr/>
            </p:nvSpPr>
            <p:spPr>
              <a:xfrm>
                <a:off x="502920" y="4218591"/>
                <a:ext cx="11183112" cy="486029"/>
              </a:xfrm>
              <a:prstGeom prst="rect">
                <a:avLst/>
              </a:prstGeom>
              <a:blipFill rotWithShape="1">
                <a:blip r:embed="rId4"/>
                <a:stretch>
                  <a:fillRect t="-59" r="1" b="-17004"/>
                </a:stretch>
              </a:blipFill>
            </p:spPr>
            <p:txBody>
              <a:bodyPr/>
              <a:lstStyle/>
              <a:p>
                <a:r>
                  <a:rPr lang="zh-CN" altLang="en-US">
                    <a:noFill/>
                  </a:rPr>
                  <a:t> </a:t>
                </a:r>
              </a:p>
            </p:txBody>
          </p:sp>
        </mc:Fallback>
      </mc:AlternateContent>
      <p:sp>
        <p:nvSpPr>
          <p:cNvPr id="10" name="QT_7_AN.18_1#14733c58c.bracket?vbadefaultcenterpage=1&amp;parentnodeid=e5c329bc9&amp;vbapositionanswer=14&amp;vbahtmlprocessed=1"/>
          <p:cNvSpPr/>
          <p:nvPr/>
        </p:nvSpPr>
        <p:spPr>
          <a:xfrm>
            <a:off x="10831195" y="4218591"/>
            <a:ext cx="387350" cy="47860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
        <p:nvSpPr>
          <p:cNvPr id="11" name="QT_7_BD.19_1#54379c747?vbadefaultcenterpage=1&amp;parentnodeid=e5c329bc9&amp;vbahtmlprocessed=1"/>
          <p:cNvSpPr/>
          <p:nvPr/>
        </p:nvSpPr>
        <p:spPr>
          <a:xfrm>
            <a:off x="502920" y="4708748"/>
            <a:ext cx="11183112" cy="48602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（4）如果直线与圆组成的方程组有解,</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那么直线与圆相交或相切.(</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p:sp>
        <p:nvSpPr>
          <p:cNvPr id="12" name="QT_7_AN.20_1#54379c747.bracket?vbadefaultcenterpage=1&amp;parentnodeid=e5c329bc9&amp;vbapositionanswer=15&amp;vbahtmlprocessed=1"/>
          <p:cNvSpPr/>
          <p:nvPr/>
        </p:nvSpPr>
        <p:spPr>
          <a:xfrm>
            <a:off x="9177020" y="4708748"/>
            <a:ext cx="387350" cy="47860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bg/>
                                          </p:spTgt>
                                        </p:tgtEl>
                                        <p:attrNameLst>
                                          <p:attrName>style.visibility</p:attrName>
                                        </p:attrNameLst>
                                      </p:cBhvr>
                                      <p:to>
                                        <p:strVal val="visible"/>
                                      </p:to>
                                    </p:set>
                                    <p:animEffect transition="in" filter="wipe(left)">
                                      <p:cBhvr>
                                        <p:cTn id="15" dur="500"/>
                                        <p:tgtEl>
                                          <p:spTgt spid="8">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animEffect transition="in" filter="wipe(left)">
                                      <p:cBhvr>
                                        <p:cTn id="23" dur="500"/>
                                        <p:tgtEl>
                                          <p:spTgt spid="10">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wipe(left)">
                                      <p:cBhvr>
                                        <p:cTn id="26" dur="5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2">
                                            <p:bg/>
                                          </p:spTgt>
                                        </p:tgtEl>
                                        <p:attrNameLst>
                                          <p:attrName>style.visibility</p:attrName>
                                        </p:attrNameLst>
                                      </p:cBhvr>
                                      <p:to>
                                        <p:strVal val="visible"/>
                                      </p:to>
                                    </p:set>
                                    <p:animEffect transition="in" filter="wipe(left)">
                                      <p:cBhvr>
                                        <p:cTn id="31" dur="500"/>
                                        <p:tgtEl>
                                          <p:spTgt spid="12">
                                            <p:bg/>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wipe(left)">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P spid="10" grpId="0" build="p" animBg="1"/>
      <p:bldP spid="12"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BD.21_1#bad9b91cf?vbadefaultcenterpage=1&amp;parentnodeid=9cec81563&amp;vbahtmlprocessed=1&amp;bbb=1&amp;hasbroken=1"/>
              <p:cNvSpPr/>
              <p:nvPr/>
            </p:nvSpPr>
            <p:spPr>
              <a:xfrm>
                <a:off x="502920" y="1315861"/>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（易错题）若过点</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2,0</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作圆</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的切线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，则切线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的方程为</a:t>
                </a:r>
              </a:p>
              <a:p>
                <a:pPr latinLnBrk="1">
                  <a:lnSpc>
                    <a:spcPct val="150000"/>
                  </a:lnSpc>
                </a:pP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6_BD.21_1#bad9b91cf?vbadefaultcenterpage=1&amp;parentnodeid=9cec81563&amp;vbahtmlprocessed=1&amp;bbb=1&amp;hasbroken=1"/>
              <p:cNvSpPr>
                <a:spLocks noRot="1" noChangeAspect="1" noMove="1" noResize="1" noEditPoints="1" noAdjustHandles="1" noChangeArrowheads="1" noChangeShapeType="1" noTextEdit="1"/>
              </p:cNvSpPr>
              <p:nvPr/>
            </p:nvSpPr>
            <p:spPr>
              <a:xfrm>
                <a:off x="502920" y="1315861"/>
                <a:ext cx="11183112" cy="1034669"/>
              </a:xfrm>
              <a:prstGeom prst="rect">
                <a:avLst/>
              </a:prstGeom>
              <a:blipFill rotWithShape="1">
                <a:blip r:embed="rId3"/>
                <a:stretch>
                  <a:fillRect t="-14" r="1" b="-80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B_6_AN.22_1#bad9b91cf.blank?vbadefaultcenterpage=1&amp;parentnodeid=9cec81563&amp;vbapositionanswer=16&amp;vbahtmlprocessed=1"/>
              <p:cNvSpPr/>
              <p:nvPr/>
            </p:nvSpPr>
            <p:spPr>
              <a:xfrm>
                <a:off x="515620" y="1921396"/>
                <a:ext cx="3336735" cy="348742"/>
              </a:xfrm>
              <a:prstGeom prst="rect">
                <a:avLst/>
              </a:prstGeom>
              <a:noFill/>
            </p:spPr>
            <p:txBody>
              <a:bodyPr wrap="none" lIns="0" tIns="0" rIns="0" bIns="0" rtlCol="0" anchor="t"/>
              <a:lstStyle/>
              <a:p>
                <a:pPr marL="0" algn="ctr" latinLnBrk="1">
                  <a:lnSpc>
                    <a:spcPts val="29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3" name="QB_6_AN.22_1#bad9b91cf.blank?vbadefaultcenterpage=1&amp;parentnodeid=9cec81563&amp;vbapositionanswer=16&amp;vbahtmlprocessed=1"/>
              <p:cNvSpPr>
                <a:spLocks noRot="1" noChangeAspect="1" noMove="1" noResize="1" noEditPoints="1" noAdjustHandles="1" noChangeArrowheads="1" noChangeShapeType="1" noTextEdit="1"/>
              </p:cNvSpPr>
              <p:nvPr/>
            </p:nvSpPr>
            <p:spPr>
              <a:xfrm>
                <a:off x="515620" y="1921396"/>
                <a:ext cx="3336735" cy="348742"/>
              </a:xfrm>
              <a:prstGeom prst="rect">
                <a:avLst/>
              </a:prstGeom>
              <a:blipFill rotWithShape="1">
                <a:blip r:embed="rId4"/>
                <a:stretch>
                  <a:fillRect t="-7069" r="13" b="-5459"/>
                </a:stretch>
              </a:blipFill>
            </p:spPr>
            <p:txBody>
              <a:bodyPr/>
              <a:lstStyle/>
              <a:p>
                <a:r>
                  <a:rPr lang="zh-CN" altLang="en-US">
                    <a:noFill/>
                  </a:rPr>
                  <a:t> </a:t>
                </a:r>
              </a:p>
            </p:txBody>
          </p:sp>
        </mc:Fallback>
      </mc:AlternateContent>
      <p:sp>
        <p:nvSpPr>
          <p:cNvPr id="4" name="QB_6_EX.23_1#bad9b91cf?vbadefaultcenterpage=1&amp;parentnodeid=9cec81563&amp;vbahtmlprocessed=1"/>
          <p:cNvSpPr/>
          <p:nvPr/>
        </p:nvSpPr>
        <p:spPr>
          <a:xfrm>
            <a:off x="502920" y="2364309"/>
            <a:ext cx="11183112" cy="490030"/>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【易错点】</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过圆外一点作圆的切线有两条，忽视斜率不存在的切线这种情况而致误.</a:t>
            </a:r>
            <a:endParaRPr lang="en-US" altLang="zh-CN" sz="2400" dirty="0"/>
          </a:p>
        </p:txBody>
      </p:sp>
      <mc:AlternateContent xmlns:mc="http://schemas.openxmlformats.org/markup-compatibility/2006" xmlns:a14="http://schemas.microsoft.com/office/drawing/2010/main">
        <mc:Choice Requires="a14">
          <p:sp>
            <p:nvSpPr>
              <p:cNvPr id="5" name="QB_6_AS.24_1#bad9b91cf?vbadefaultcenterpage=1&amp;parentnodeid=9cec81563&amp;vbahtmlprocessed=1&amp;bbb=1&amp;hasbroken=1"/>
              <p:cNvSpPr/>
              <p:nvPr/>
            </p:nvSpPr>
            <p:spPr>
              <a:xfrm>
                <a:off x="502920" y="2855608"/>
                <a:ext cx="11183112" cy="2974531"/>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根据题意，圆</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，其圆心</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，半径</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.若直线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的斜率不存在，则直线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，圆心</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到直</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的距离</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，与圆相切，符合题意；</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若直线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的斜率存在，设直线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的斜率为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此时直线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5" name="QB_6_AS.24_1#bad9b91cf?vbadefaultcenterpage=1&amp;parentnodeid=9cec81563&amp;vbahtmlprocessed=1&amp;bbb=1&amp;hasbroken=1"/>
              <p:cNvSpPr>
                <a:spLocks noRot="1" noChangeAspect="1" noMove="1" noResize="1" noEditPoints="1" noAdjustHandles="1" noChangeArrowheads="1" noChangeShapeType="1" noTextEdit="1"/>
              </p:cNvSpPr>
              <p:nvPr/>
            </p:nvSpPr>
            <p:spPr>
              <a:xfrm>
                <a:off x="502920" y="2855608"/>
                <a:ext cx="11183112" cy="2974531"/>
              </a:xfrm>
              <a:prstGeom prst="rect">
                <a:avLst/>
              </a:prstGeom>
              <a:blipFill rotWithShape="1">
                <a:blip r:embed="rId5"/>
                <a:stretch>
                  <a:fillRect r="-1492" b="-2363"/>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
                                            <p:bg/>
                                          </p:spTgt>
                                        </p:tgtEl>
                                        <p:attrNameLst>
                                          <p:attrName>style.visibility</p:attrName>
                                        </p:attrNameLst>
                                      </p:cBhvr>
                                      <p:to>
                                        <p:strVal val="visible"/>
                                      </p:to>
                                    </p:set>
                                    <p:animEffect transition="in" filter="wipe(left)">
                                      <p:cBhvr>
                                        <p:cTn id="23" dur="500"/>
                                        <p:tgtEl>
                                          <p:spTgt spid="5">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Effect transition="in" filter="wipe(left)">
                                      <p:cBhvr>
                                        <p:cTn id="29" dur="500"/>
                                        <p:tgtEl>
                                          <p:spTgt spid="5">
                                            <p:txEl>
                                              <p:pRg st="1" end="1"/>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wipe(left)">
                                      <p:cBhvr>
                                        <p:cTn id="32" dur="500"/>
                                        <p:tgtEl>
                                          <p:spTgt spid="5">
                                            <p:txEl>
                                              <p:pRg st="2" end="2"/>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wipe(left)">
                                      <p:cBhvr>
                                        <p:cTn id="35" dur="500"/>
                                        <p:tgtEl>
                                          <p:spTgt spid="5">
                                            <p:txEl>
                                              <p:pRg st="3" end="3"/>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
                                            <p:txEl>
                                              <p:pRg st="4" end="4"/>
                                            </p:txEl>
                                          </p:spTgt>
                                        </p:tgtEl>
                                        <p:attrNameLst>
                                          <p:attrName>style.visibility</p:attrName>
                                        </p:attrNameLst>
                                      </p:cBhvr>
                                      <p:to>
                                        <p:strVal val="visible"/>
                                      </p:to>
                                    </p:set>
                                    <p:animEffect transition="in" filter="wipe(left)">
                                      <p:cBhvr>
                                        <p:cTn id="3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P spid="5"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5_BD#17cc38a42?vbadefaultcenterpage=1&amp;parentnodeid=39853a2a8&amp;vbahtmlprocessed=1"/>
          <p:cNvSpPr/>
          <p:nvPr/>
        </p:nvSpPr>
        <p:spPr>
          <a:xfrm>
            <a:off x="502920" y="756000"/>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题组2</a:t>
            </a:r>
            <a:r>
              <a:rPr lang="en-US" altLang="zh-CN" sz="26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走进教材</a:t>
            </a:r>
            <a:endParaRPr lang="en-US" altLang="zh-CN" sz="2600" dirty="0"/>
          </a:p>
        </p:txBody>
      </p:sp>
      <mc:AlternateContent xmlns:mc="http://schemas.openxmlformats.org/markup-compatibility/2006" xmlns:a14="http://schemas.microsoft.com/office/drawing/2010/main">
        <mc:Choice Requires="a14">
          <p:sp>
            <p:nvSpPr>
              <p:cNvPr id="3" name="QB_6_BD.25_1#6c412b248?vbadefaultcenterpage=1&amp;parentnodeid=17cc38a42&amp;vbahtmlprocessed=1&amp;bbb=1&amp;hasbroken=1"/>
              <p:cNvSpPr/>
              <p:nvPr/>
            </p:nvSpPr>
            <p:spPr>
              <a:xfrm>
                <a:off x="502920" y="1348391"/>
                <a:ext cx="11183112" cy="158330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（双空题）（人教A版选修</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①</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P</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103</m:t>
                    </m:r>
                    <m:r>
                      <a:rPr lang="en-US" altLang="zh-CN" sz="2400" b="1"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改编）已知圆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−7</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，当直线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被圆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截得的弦长最短时</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的值为</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最短弦长为</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QB_6_BD.25_1#6c412b248?vbadefaultcenterpage=1&amp;parentnodeid=17cc38a42&amp;vbahtmlprocessed=1&amp;bbb=1&amp;hasbroken=1"/>
              <p:cNvSpPr>
                <a:spLocks noRot="1" noChangeAspect="1" noMove="1" noResize="1" noEditPoints="1" noAdjustHandles="1" noChangeArrowheads="1" noChangeShapeType="1" noTextEdit="1"/>
              </p:cNvSpPr>
              <p:nvPr/>
            </p:nvSpPr>
            <p:spPr>
              <a:xfrm>
                <a:off x="502920" y="1348391"/>
                <a:ext cx="11183112" cy="1583309"/>
              </a:xfrm>
              <a:prstGeom prst="rect">
                <a:avLst/>
              </a:prstGeom>
              <a:blipFill rotWithShape="1">
                <a:blip r:embed="rId3"/>
                <a:stretch>
                  <a:fillRect t="-18" r="-3031" b="-1669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QB_6_AN.26_1#6c412b248.blank?vbadefaultcenterpage=1&amp;parentnodeid=17cc38a42&amp;vbapositionanswer=17&amp;vbahtmlprocessed=1&amp;rh=43.2"/>
              <p:cNvSpPr/>
              <p:nvPr/>
            </p:nvSpPr>
            <p:spPr>
              <a:xfrm>
                <a:off x="1667518" y="2386806"/>
                <a:ext cx="561975" cy="510286"/>
              </a:xfrm>
              <a:prstGeom prst="rect">
                <a:avLst/>
              </a:prstGeom>
              <a:noFill/>
            </p:spPr>
            <p:txBody>
              <a:bodyPr wrap="none" lIns="0" tIns="0" rIns="0" bIns="0" rtlCol="0" anchor="t"/>
              <a:lstStyle/>
              <a:p>
                <a:pPr marL="0" algn="ctr" latinLnBrk="1">
                  <a:lnSpc>
                    <a:spcPts val="4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p:sp>
            <p:nvSpPr>
              <p:cNvPr id="4" name="QB_6_AN.26_1#6c412b248.blank?vbadefaultcenterpage=1&amp;parentnodeid=17cc38a42&amp;vbapositionanswer=17&amp;vbahtmlprocessed=1&amp;rh=43.2"/>
              <p:cNvSpPr>
                <a:spLocks noRot="1" noChangeAspect="1" noMove="1" noResize="1" noEditPoints="1" noAdjustHandles="1" noChangeArrowheads="1" noChangeShapeType="1" noTextEdit="1"/>
              </p:cNvSpPr>
              <p:nvPr/>
            </p:nvSpPr>
            <p:spPr>
              <a:xfrm>
                <a:off x="1667518" y="2386806"/>
                <a:ext cx="561975" cy="510286"/>
              </a:xfrm>
              <a:prstGeom prst="rect">
                <a:avLst/>
              </a:prstGeom>
              <a:blipFill>
                <a:blip r:embed="rId4"/>
                <a:stretch>
                  <a:fillRect b="-120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QB_6_AN.27_1#6c412b248.blank?vbadefaultcenterpage=1&amp;parentnodeid=17cc38a42&amp;vbapositionanswer=18&amp;vbahtmlprocessed=1"/>
              <p:cNvSpPr/>
              <p:nvPr/>
            </p:nvSpPr>
            <p:spPr>
              <a:xfrm>
                <a:off x="4154615" y="2505551"/>
                <a:ext cx="692277" cy="391541"/>
              </a:xfrm>
              <a:prstGeom prst="rect">
                <a:avLst/>
              </a:prstGeom>
              <a:noFill/>
            </p:spPr>
            <p:txBody>
              <a:bodyPr wrap="none" lIns="0" tIns="0" rIns="0" bIns="0" rtlCol="0" anchor="t"/>
              <a:lstStyle/>
              <a:p>
                <a:pPr marL="0" algn="ctr" latinLnBrk="1">
                  <a:lnSpc>
                    <a:spcPts val="34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p:sp>
            <p:nvSpPr>
              <p:cNvPr id="5" name="QB_6_AN.27_1#6c412b248.blank?vbadefaultcenterpage=1&amp;parentnodeid=17cc38a42&amp;vbapositionanswer=18&amp;vbahtmlprocessed=1"/>
              <p:cNvSpPr>
                <a:spLocks noRot="1" noChangeAspect="1" noMove="1" noResize="1" noEditPoints="1" noAdjustHandles="1" noChangeArrowheads="1" noChangeShapeType="1" noTextEdit="1"/>
              </p:cNvSpPr>
              <p:nvPr/>
            </p:nvSpPr>
            <p:spPr>
              <a:xfrm>
                <a:off x="4154615" y="2505551"/>
                <a:ext cx="692277" cy="391541"/>
              </a:xfrm>
              <a:prstGeom prst="rect">
                <a:avLst/>
              </a:prstGeom>
              <a:blipFill>
                <a:blip r:embed="rId5"/>
                <a:stretch>
                  <a:fillRect/>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AS.28_1#6c412b248?vbadefaultcenterpage=1&amp;parentnodeid=17cc38a42&amp;vbahtmlprocessed=1&amp;bbb=1&amp;hasbroken=1"/>
              <p:cNvSpPr/>
              <p:nvPr/>
            </p:nvSpPr>
            <p:spPr>
              <a:xfrm>
                <a:off x="502920" y="756000"/>
                <a:ext cx="11183112" cy="3815906"/>
              </a:xfrm>
              <a:prstGeom prst="rect">
                <a:avLst/>
              </a:prstGeom>
              <a:noFill/>
            </p:spPr>
            <p:txBody>
              <a:bodyPr wrap="none" lIns="0" tIns="0" rIns="0" bIns="0" rtlCol="0" anchor="t"/>
              <a:lstStyle/>
              <a:p>
                <a:pPr algn="l" latinLnBrk="1">
                  <a:lnSpc>
                    <a:spcPct val="13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的方程可化为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，联立</a:t>
                </a:r>
              </a:p>
              <a:p>
                <a:pPr latinLnBrk="1">
                  <a:lnSpc>
                    <a:spcPct val="13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−7=0,</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恒过点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3,1</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p>
              <a:p>
                <a:pPr latinLnBrk="1">
                  <a:lnSpc>
                    <a:spcPct val="13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3,1</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在圆内,所以当直线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𝐶𝑃</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时，直线被圆截得的弦长最短，如图.</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的斜率</a:t>
                </a:r>
              </a:p>
              <a:p>
                <a:pPr latinLnBrk="1">
                  <a:lnSpc>
                    <a:spcPct val="13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𝐶𝑃</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3−1</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，此时直线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3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的方程是</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.因为圆心</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到直线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的距离</a:t>
                </a:r>
              </a:p>
              <a:p>
                <a:pPr latinLnBrk="1">
                  <a:lnSpc>
                    <a:spcPct val="13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2−2−5</m:t>
                            </m:r>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的半径</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𝐴𝑃</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𝐵𝑃</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25−5</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3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所以最短弦长是</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𝐴𝑃</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6_AS.28_1#6c412b248?vbadefaultcenterpage=1&amp;parentnodeid=17cc38a42&amp;vbahtmlprocessed=1&amp;bbb=1&amp;hasbroken=1"/>
              <p:cNvSpPr>
                <a:spLocks noRot="1" noChangeAspect="1" noMove="1" noResize="1" noEditPoints="1" noAdjustHandles="1" noChangeArrowheads="1" noChangeShapeType="1" noTextEdit="1"/>
              </p:cNvSpPr>
              <p:nvPr/>
            </p:nvSpPr>
            <p:spPr>
              <a:xfrm>
                <a:off x="502920" y="756000"/>
                <a:ext cx="11183112" cy="3815906"/>
              </a:xfrm>
              <a:prstGeom prst="rect">
                <a:avLst/>
              </a:prstGeom>
              <a:blipFill rotWithShape="1">
                <a:blip r:embed="rId3"/>
                <a:stretch>
                  <a:fillRect t="-9" r="-175" b="-1184"/>
                </a:stretch>
              </a:blipFill>
            </p:spPr>
            <p:txBody>
              <a:bodyPr/>
              <a:lstStyle/>
              <a:p>
                <a:r>
                  <a:rPr lang="zh-CN" altLang="en-US">
                    <a:noFill/>
                  </a:rPr>
                  <a:t> </a:t>
                </a:r>
              </a:p>
            </p:txBody>
          </p:sp>
        </mc:Fallback>
      </mc:AlternateContent>
      <p:pic>
        <p:nvPicPr>
          <p:cNvPr id="3" name="QB_6_AS.28_2#6c412b248?vbadefaultcenterpage=1&amp;parentnodeid=17cc38a42&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4681728" y="4706208"/>
            <a:ext cx="2825496" cy="1810512"/>
          </a:xfrm>
          <a:prstGeom prst="rect">
            <a:avLst/>
          </a:prstGeom>
          <a:noFill/>
          <a:extLst>
            <a:ext uri="{909E8E84-426E-40DD-AFC4-6F175D3DCCD1}">
              <a14:hiddenFill xmlns:a14="http://schemas.microsoft.com/office/drawing/2010/main">
                <a:solidFill>
                  <a:scrgbClr r="0" g="0" b="0">
                    <a:alpha val="0"/>
                  </a:scrgbClr>
                </a:solidFill>
              </a14:hiddenFill>
            </a:ext>
          </a:extLst>
        </p:spPr>
      </p:pic>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BD.29_1#72108a35a?vbadefaultcenterpage=1&amp;parentnodeid=17cc38a42&amp;vbahtmlprocessed=1&amp;bbb=1&amp;hasbroken=1"/>
              <p:cNvSpPr/>
              <p:nvPr/>
            </p:nvSpPr>
            <p:spPr>
              <a:xfrm>
                <a:off x="502920" y="2638597"/>
                <a:ext cx="11183112" cy="1868805"/>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（双空题）（人教A版选修</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①</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P</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103</m:t>
                    </m:r>
                    <m:r>
                      <a:rPr lang="en-US" altLang="zh-CN" sz="2400" b="1"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18</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改编）由曲线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围成的</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封闭图形的面积为</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与曲线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恰有两个公共点，则实数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的取</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值范围为</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a:t>
                </a:r>
                <a:r>
                  <a:rPr lang="en-US" altLang="zh-CN" sz="4000" b="0" i="0" u="sng" kern="0" spc="-99900" dirty="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6_BD.29_1#72108a35a?vbadefaultcenterpage=1&amp;parentnodeid=17cc38a42&amp;vbahtmlprocessed=1&amp;bbb=1&amp;hasbroken=1"/>
              <p:cNvSpPr>
                <a:spLocks noRot="1" noChangeAspect="1" noMove="1" noResize="1" noEditPoints="1" noAdjustHandles="1" noChangeArrowheads="1" noChangeShapeType="1" noTextEdit="1"/>
              </p:cNvSpPr>
              <p:nvPr/>
            </p:nvSpPr>
            <p:spPr>
              <a:xfrm>
                <a:off x="502920" y="2638597"/>
                <a:ext cx="11183112" cy="1868805"/>
              </a:xfrm>
              <a:prstGeom prst="rect">
                <a:avLst/>
              </a:prstGeom>
              <a:blipFill rotWithShape="1">
                <a:blip r:embed="rId3"/>
                <a:stretch>
                  <a:fillRect t="-9" r="1" b="-184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QB_6_AN.30_1#72108a35a.blank?vbadefaultcenterpage=1&amp;parentnodeid=17cc38a42&amp;vbapositionanswer=19&amp;vbahtmlprocessed=1"/>
              <p:cNvSpPr/>
              <p:nvPr/>
            </p:nvSpPr>
            <p:spPr>
              <a:xfrm>
                <a:off x="3004820" y="3222005"/>
                <a:ext cx="339725" cy="353441"/>
              </a:xfrm>
              <a:prstGeom prst="rect">
                <a:avLst/>
              </a:prstGeom>
              <a:noFill/>
            </p:spPr>
            <p:txBody>
              <a:bodyPr wrap="none" lIns="0" tIns="0" rIns="0" bIns="0" rtlCol="0" anchor="t"/>
              <a:lstStyle/>
              <a:p>
                <a:pPr marL="0" algn="ctr" latinLnBrk="1">
                  <a:lnSpc>
                    <a:spcPts val="3000"/>
                  </a:lnSpc>
                </a:pP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p:sp>
            <p:nvSpPr>
              <p:cNvPr id="3" name="QB_6_AN.30_1#72108a35a.blank?vbadefaultcenterpage=1&amp;parentnodeid=17cc38a42&amp;vbapositionanswer=19&amp;vbahtmlprocessed=1"/>
              <p:cNvSpPr>
                <a:spLocks noRot="1" noChangeAspect="1" noMove="1" noResize="1" noEditPoints="1" noAdjustHandles="1" noChangeArrowheads="1" noChangeShapeType="1" noTextEdit="1"/>
              </p:cNvSpPr>
              <p:nvPr/>
            </p:nvSpPr>
            <p:spPr>
              <a:xfrm>
                <a:off x="3004820" y="3222005"/>
                <a:ext cx="339725" cy="353441"/>
              </a:xfrm>
              <a:prstGeom prst="rect">
                <a:avLst/>
              </a:prstGeom>
              <a:blipFill>
                <a:blip r:embed="rId4"/>
                <a:stretch>
                  <a:fillRect b="-17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QB_6_AN.31_1#72108a35a.blank?vbadefaultcenterpage=1&amp;parentnodeid=17cc38a42&amp;vbapositionanswer=20&amp;vbahtmlprocessed=1&amp;rh=48.6"/>
              <p:cNvSpPr/>
              <p:nvPr/>
            </p:nvSpPr>
            <p:spPr>
              <a:xfrm>
                <a:off x="1760220" y="3888187"/>
                <a:ext cx="3284411" cy="586359"/>
              </a:xfrm>
              <a:prstGeom prst="rect">
                <a:avLst/>
              </a:prstGeom>
              <a:noFill/>
            </p:spPr>
            <p:txBody>
              <a:bodyPr wrap="none" lIns="0" tIns="0" rIns="0" bIns="0" rtlCol="0" anchor="t"/>
              <a:lstStyle/>
              <a:p>
                <a:pPr marL="0" algn="ctr" latinLnBrk="1">
                  <a:lnSpc>
                    <a:spcPts val="4600"/>
                  </a:lnSpc>
                </a:pP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5−4</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23</m:t>
                            </m:r>
                          </m:den>
                        </m:f>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5+4</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23</m:t>
                            </m:r>
                          </m:den>
                        </m:f>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p:sp>
            <p:nvSpPr>
              <p:cNvPr id="4" name="QB_6_AN.31_1#72108a35a.blank?vbadefaultcenterpage=1&amp;parentnodeid=17cc38a42&amp;vbapositionanswer=20&amp;vbahtmlprocessed=1&amp;rh=48.6"/>
              <p:cNvSpPr>
                <a:spLocks noRot="1" noChangeAspect="1" noMove="1" noResize="1" noEditPoints="1" noAdjustHandles="1" noChangeArrowheads="1" noChangeShapeType="1" noTextEdit="1"/>
              </p:cNvSpPr>
              <p:nvPr/>
            </p:nvSpPr>
            <p:spPr>
              <a:xfrm>
                <a:off x="1760220" y="3888187"/>
                <a:ext cx="3284411" cy="586359"/>
              </a:xfrm>
              <a:prstGeom prst="rect">
                <a:avLst/>
              </a:prstGeom>
              <a:blipFill>
                <a:blip r:embed="rId5"/>
                <a:stretch>
                  <a:fillRect t="-1042" b="-2083"/>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AS.32_1#72108a35a?vbadefaultcenterpage=1&amp;parentnodeid=17cc38a42&amp;vbahtmlprocessed=1&amp;bbb=1&amp;hasbroken=1"/>
              <p:cNvSpPr/>
              <p:nvPr/>
            </p:nvSpPr>
            <p:spPr>
              <a:xfrm>
                <a:off x="502920" y="1174115"/>
                <a:ext cx="11182985" cy="2348230"/>
              </a:xfrm>
              <a:prstGeom prst="rect">
                <a:avLst/>
              </a:prstGeom>
              <a:noFill/>
            </p:spPr>
            <p:txBody>
              <a:bodyPr wrap="none" lIns="0" tIns="0" rIns="0" bIns="0" rtlCol="0" anchor="t"/>
              <a:lstStyle/>
              <a:p>
                <a:pPr algn="l" latinLnBrk="1">
                  <a:lnSpc>
                    <a:spcPct val="11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如图所示，当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p>
              <a:p>
                <a:pPr latinLnBrk="1">
                  <a:lnSpc>
                    <a:spcPct val="11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其圆心为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，易知</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𝑂𝐴</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相切；当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p>
              <a:p>
                <a:pPr latinLnBrk="1">
                  <a:lnSpc>
                    <a:spcPct val="110000"/>
                  </a:lnSpc>
                </a:pP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，设其圆心为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，易知</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𝑂𝐵</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a:t>
                </a:r>
              </a:p>
              <a:p>
                <a:pPr latinLnBrk="1">
                  <a:lnSpc>
                    <a:spcPct val="11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以圆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相切.</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mc:Choice>
        <mc:Fallback xmlns="">
          <p:sp>
            <p:nvSpPr>
              <p:cNvPr id="2" name="QB_6_AS.32_1#72108a35a?vbadefaultcenterpage=1&amp;parentnodeid=17cc38a42&amp;vbahtmlprocessed=1&amp;bbb=1&amp;hasbroken=1"/>
              <p:cNvSpPr>
                <a:spLocks noRot="1" noChangeAspect="1" noMove="1" noResize="1" noEditPoints="1" noAdjustHandles="1" noChangeArrowheads="1" noChangeShapeType="1" noTextEdit="1"/>
              </p:cNvSpPr>
              <p:nvPr/>
            </p:nvSpPr>
            <p:spPr>
              <a:xfrm>
                <a:off x="502920" y="1174115"/>
                <a:ext cx="11182985" cy="2348230"/>
              </a:xfrm>
              <a:prstGeom prst="rect">
                <a:avLst/>
              </a:prstGeom>
              <a:blipFill rotWithShape="1">
                <a:blip r:embed="rId4"/>
                <a:stretch>
                  <a:fillRect/>
                </a:stretch>
              </a:blipFill>
            </p:spPr>
            <p:txBody>
              <a:bodyPr/>
              <a:lstStyle/>
              <a:p>
                <a:r>
                  <a:rPr lang="zh-CN" altLang="en-US">
                    <a:noFill/>
                  </a:rPr>
                  <a:t> </a:t>
                </a:r>
              </a:p>
            </p:txBody>
          </p:sp>
        </mc:Fallback>
      </mc:AlternateContent>
      <p:pic>
        <p:nvPicPr>
          <p:cNvPr id="3" name="QB_6_AS.32_2#72108a35a?vbadefaultcenterpage=1&amp;parentnodeid=17cc38a42&amp;vbahtmlprocessed=1" descr="preencoded.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4458462" y="3798044"/>
            <a:ext cx="2807208" cy="1856232"/>
          </a:xfrm>
          <a:prstGeom prst="rect">
            <a:avLst/>
          </a:prstGeom>
          <a:noFill/>
          <a:extLst>
            <a:ext uri="{909E8E84-426E-40DD-AFC4-6F175D3DCCD1}">
              <a14:hiddenFill xmlns:a14="http://schemas.microsoft.com/office/drawing/2010/main">
                <a:solidFill>
                  <a:scrgbClr r="0" g="0" b="0">
                    <a:alpha val="0"/>
                  </a:scrgbClr>
                </a:solidFill>
              </a14:hiddenFill>
            </a:ext>
          </a:extLst>
        </p:spPr>
      </p:pic>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500"/>
                                        <p:tgtEl>
                                          <p:spTgt spid="2">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left)">
                                      <p:cBhvr>
                                        <p:cTn id="13" dur="500"/>
                                        <p:tgtEl>
                                          <p:spTgt spid="2">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left)">
                                      <p:cBhvr>
                                        <p:cTn id="16" dur="500"/>
                                        <p:tgtEl>
                                          <p:spTgt spid="2">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AS.32_1#72108a35a?vbadefaultcenterpage=1&amp;parentnodeid=17cc38a42&amp;vbahtmlprocessed=1&amp;bbb=1&amp;hasbroken=1"/>
              <p:cNvSpPr/>
              <p:nvPr/>
            </p:nvSpPr>
            <p:spPr>
              <a:xfrm>
                <a:off x="502920" y="1174115"/>
                <a:ext cx="11182985" cy="3206750"/>
              </a:xfrm>
              <a:prstGeom prst="rect">
                <a:avLst/>
              </a:prstGeom>
              <a:noFill/>
            </p:spPr>
            <p:txBody>
              <a:bodyPr wrap="none" lIns="0" tIns="0" rIns="0" bIns="0" rtlCol="0" anchor="t"/>
              <a:lstStyle/>
              <a:p>
                <a:pPr algn="l" latinLnBrk="1">
                  <a:lnSpc>
                    <a:spcPct val="11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故曲线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围成的封闭图形为圆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1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其面积为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可知其恒过点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，过</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和圆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相切的</a:t>
                </a:r>
              </a:p>
              <a:p>
                <a:pPr latinLnBrk="1">
                  <a:lnSpc>
                    <a:spcPct val="11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切线分别设为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ra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rad>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p>
              <a:p>
                <a:pPr latinLnBrk="1">
                  <a:lnSpc>
                    <a:spcPct val="11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5±4</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23</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，由图象分析可得若直线与曲线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恰有两个交点</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p>
              <a:p>
                <a:pPr latinLnBrk="1">
                  <a:lnSpc>
                    <a:spcPct val="11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5−4</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23</m:t>
                            </m:r>
                          </m:den>
                        </m:f>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5+4</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23</m:t>
                            </m:r>
                          </m:den>
                        </m:f>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6_AS.32_1#72108a35a?vbadefaultcenterpage=1&amp;parentnodeid=17cc38a42&amp;vbahtmlprocessed=1&amp;bbb=1&amp;hasbroken=1"/>
              <p:cNvSpPr>
                <a:spLocks noRot="1" noChangeAspect="1" noMove="1" noResize="1" noEditPoints="1" noAdjustHandles="1" noChangeArrowheads="1" noChangeShapeType="1" noTextEdit="1"/>
              </p:cNvSpPr>
              <p:nvPr/>
            </p:nvSpPr>
            <p:spPr>
              <a:xfrm>
                <a:off x="502920" y="1174115"/>
                <a:ext cx="11182985" cy="3206750"/>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500"/>
                                        <p:tgtEl>
                                          <p:spTgt spid="2">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left)">
                                      <p:cBhvr>
                                        <p:cTn id="13" dur="500"/>
                                        <p:tgtEl>
                                          <p:spTgt spid="2">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left)">
                                      <p:cBhvr>
                                        <p:cTn id="16" dur="500"/>
                                        <p:tgtEl>
                                          <p:spTgt spid="2">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wipe(left)">
                                      <p:cBhvr>
                                        <p:cTn id="19"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plit dir="in"/>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5_BD#0a99a0991?vbadefaultcenterpage=1&amp;parentnodeid=39853a2a8&amp;vbahtmlprocessed=1"/>
          <p:cNvSpPr/>
          <p:nvPr/>
        </p:nvSpPr>
        <p:spPr>
          <a:xfrm>
            <a:off x="502920" y="756000"/>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题组3</a:t>
            </a:r>
            <a:r>
              <a:rPr lang="en-US" altLang="zh-CN" sz="26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走向高考</a:t>
            </a:r>
            <a:endParaRPr lang="en-US" altLang="zh-CN" sz="2600" dirty="0"/>
          </a:p>
        </p:txBody>
      </p:sp>
      <mc:AlternateContent xmlns:mc="http://schemas.openxmlformats.org/markup-compatibility/2006" xmlns:a14="http://schemas.microsoft.com/office/drawing/2010/main">
        <mc:Choice Requires="a14">
          <p:sp>
            <p:nvSpPr>
              <p:cNvPr id="3" name="QC_6_BD.33_1#d1fd8558c?vbadefaultcenterpage=1&amp;parentnodeid=0a99a0991&amp;vbahtmlprocessed=1&amp;bbb=1&amp;hasbroken=1"/>
              <p:cNvSpPr/>
              <p:nvPr/>
            </p:nvSpPr>
            <p:spPr>
              <a:xfrm>
                <a:off x="502920" y="1348391"/>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（2023</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新高考Ⅰ卷）</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若过点</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0,−2</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与圆</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相切的两条直线的夹</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角为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QC_6_BD.33_1#d1fd8558c?vbadefaultcenterpage=1&amp;parentnodeid=0a99a0991&amp;vbahtmlprocessed=1&amp;bbb=1&amp;hasbroken=1"/>
              <p:cNvSpPr>
                <a:spLocks noRot="1" noChangeAspect="1" noMove="1" noResize="1" noEditPoints="1" noAdjustHandles="1" noChangeArrowheads="1" noChangeShapeType="1" noTextEdit="1"/>
              </p:cNvSpPr>
              <p:nvPr/>
            </p:nvSpPr>
            <p:spPr>
              <a:xfrm>
                <a:off x="502920" y="1348391"/>
                <a:ext cx="11183112" cy="1034669"/>
              </a:xfrm>
              <a:prstGeom prst="rect">
                <a:avLst/>
              </a:prstGeom>
              <a:blipFill rotWithShape="1">
                <a:blip r:embed="rId3"/>
                <a:stretch>
                  <a:fillRect t="-28" r="1" b="-7988"/>
                </a:stretch>
              </a:blipFill>
            </p:spPr>
            <p:txBody>
              <a:bodyPr/>
              <a:lstStyle/>
              <a:p>
                <a:r>
                  <a:rPr lang="zh-CN" altLang="en-US">
                    <a:noFill/>
                  </a:rPr>
                  <a:t> </a:t>
                </a:r>
              </a:p>
            </p:txBody>
          </p:sp>
        </mc:Fallback>
      </mc:AlternateContent>
      <p:sp>
        <p:nvSpPr>
          <p:cNvPr id="4" name="QC_6_AN.34_1#d1fd8558c.bracket?vbadefaultcenterpage=1&amp;parentnodeid=0a99a0991&amp;vbapositionanswer=21&amp;vbahtmlprocessed=1"/>
          <p:cNvSpPr/>
          <p:nvPr/>
        </p:nvSpPr>
        <p:spPr>
          <a:xfrm>
            <a:off x="3311081" y="1897031"/>
            <a:ext cx="423863" cy="478600"/>
          </a:xfrm>
          <a:prstGeom prst="rect">
            <a:avLst/>
          </a:prstGeom>
          <a:noFill/>
        </p:spPr>
        <p:txBody>
          <a:bodyPr wrap="none" lIns="0" tIns="0" rIns="0" bIns="0" rtlCol="0" anchor="t"/>
          <a:lstStyle/>
          <a:p>
            <a:pPr marL="0"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B</a:t>
            </a:r>
            <a:endParaRPr lang="en-US" altLang="zh-CN" sz="2400" dirty="0"/>
          </a:p>
        </p:txBody>
      </p:sp>
      <mc:AlternateContent xmlns:mc="http://schemas.openxmlformats.org/markup-compatibility/2006" xmlns:a14="http://schemas.microsoft.com/office/drawing/2010/main">
        <mc:Choice Requires="a14">
          <p:sp>
            <p:nvSpPr>
              <p:cNvPr id="5" name="QC_6_BD.35_1#d1fd8558c.choices?vbadefaultcenterpage=1&amp;parentnodeid=0a99a0991&amp;vbahtmlprocessed=1"/>
              <p:cNvSpPr/>
              <p:nvPr/>
            </p:nvSpPr>
            <p:spPr>
              <a:xfrm>
                <a:off x="502920" y="2384648"/>
                <a:ext cx="11183112" cy="628079"/>
              </a:xfrm>
              <a:prstGeom prst="rect">
                <a:avLst/>
              </a:prstGeom>
              <a:noFill/>
            </p:spPr>
            <p:txBody>
              <a:bodyPr wrap="square" lIns="0" tIns="0" rIns="0" bIns="0" rtlCol="0" anchor="t"/>
              <a:lstStyle/>
              <a:p>
                <a:pPr latinLnBrk="1">
                  <a:lnSpc>
                    <a:spcPct val="110000"/>
                  </a:lnSpc>
                  <a:tabLst>
                    <a:tab pos="2709545" algn="l"/>
                    <a:tab pos="5635625" algn="l"/>
                    <a:tab pos="856170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15</m:t>
                            </m:r>
                          </m:e>
                        </m:rad>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m:t>
                            </m:r>
                          </m:e>
                        </m:rad>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m:t>
                            </m:r>
                          </m:e>
                        </m:rad>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p:txBody>
          </p:sp>
        </mc:Choice>
        <mc:Fallback xmlns="">
          <p:sp>
            <p:nvSpPr>
              <p:cNvPr id="5" name="QC_6_BD.35_1#d1fd8558c.choices?vbadefaultcenterpage=1&amp;parentnodeid=0a99a0991&amp;vbahtmlprocessed=1"/>
              <p:cNvSpPr>
                <a:spLocks noRot="1" noChangeAspect="1" noMove="1" noResize="1" noEditPoints="1" noAdjustHandles="1" noChangeArrowheads="1" noChangeShapeType="1" noTextEdit="1"/>
              </p:cNvSpPr>
              <p:nvPr/>
            </p:nvSpPr>
            <p:spPr>
              <a:xfrm>
                <a:off x="502920" y="2384648"/>
                <a:ext cx="11183112" cy="628079"/>
              </a:xfrm>
              <a:prstGeom prst="rect">
                <a:avLst/>
              </a:prstGeom>
              <a:blipFill rotWithShape="1">
                <a:blip r:embed="rId4"/>
                <a:stretch>
                  <a:fillRect t="-36" r="1" b="-2583"/>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C_6_AS.36_1#d1fd8558c?vbadefaultcenterpage=1&amp;parentnodeid=0a99a0991&amp;vbahtmlprocessed=1&amp;bbb=1&amp;hasbroken=1"/>
              <p:cNvSpPr/>
              <p:nvPr/>
            </p:nvSpPr>
            <p:spPr>
              <a:xfrm>
                <a:off x="502920" y="756000"/>
                <a:ext cx="11183112" cy="3565208"/>
              </a:xfrm>
              <a:prstGeom prst="rect">
                <a:avLst/>
              </a:prstGeom>
              <a:noFill/>
            </p:spPr>
            <p:txBody>
              <a:bodyPr wrap="none" lIns="0" tIns="0" rIns="0" bIns="0" rtlCol="0" anchor="t"/>
              <a:lstStyle/>
              <a:p>
                <a:pPr algn="l" latinLnBrk="1">
                  <a:lnSpc>
                    <a:spcPct val="11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，可得圆心</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，半径</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1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如图</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，过点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0,−2</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作圆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的切线，切点为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𝑃𝐶</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p>
              <a:p>
                <a:pPr latinLnBrk="1">
                  <a:lnSpc>
                    <a:spcPct val="110000"/>
                  </a:lnSpc>
                </a:pP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𝑃𝐶</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𝐴𝑃𝐶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𝐴𝑃𝐶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p>
              <a:p>
                <a:pPr latinLnBrk="1">
                  <a:lnSpc>
                    <a:spcPct val="110000"/>
                  </a:lnSpc>
                </a:pP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𝐴𝑃𝐵</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𝐴𝑃𝐶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𝐴𝑃𝐶</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𝐴𝑃𝐶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15</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10000"/>
                  </a:lnSpc>
                </a:pP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𝐴𝑃𝐵</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𝐴𝑃𝐶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𝐴𝑃𝐶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𝐴𝑃𝐶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p>
              <a:p>
                <a:pPr latinLnBrk="1">
                  <a:lnSpc>
                    <a:spcPct val="11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𝐴𝑃𝐵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为钝角，所以</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𝛼</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𝐴𝑃𝐵</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𝐴𝑃𝐵</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15</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.故选B.</a:t>
                </a:r>
                <a:endParaRPr lang="en-US" altLang="zh-CN" sz="2400" dirty="0"/>
              </a:p>
            </p:txBody>
          </p:sp>
        </mc:Choice>
        <mc:Fallback xmlns="">
          <p:sp>
            <p:nvSpPr>
              <p:cNvPr id="2" name="QC_6_AS.36_1#d1fd8558c?vbadefaultcenterpage=1&amp;parentnodeid=0a99a0991&amp;vbahtmlprocessed=1&amp;bbb=1&amp;hasbroken=1"/>
              <p:cNvSpPr>
                <a:spLocks noRot="1" noChangeAspect="1" noMove="1" noResize="1" noEditPoints="1" noAdjustHandles="1" noChangeArrowheads="1" noChangeShapeType="1" noTextEdit="1"/>
              </p:cNvSpPr>
              <p:nvPr/>
            </p:nvSpPr>
            <p:spPr>
              <a:xfrm>
                <a:off x="502920" y="756000"/>
                <a:ext cx="11183112" cy="3565208"/>
              </a:xfrm>
              <a:prstGeom prst="rect">
                <a:avLst/>
              </a:prstGeom>
              <a:blipFill rotWithShape="1">
                <a:blip r:embed="rId3"/>
                <a:stretch>
                  <a:fillRect t="-10" r="1" b="-17"/>
                </a:stretch>
              </a:blipFill>
            </p:spPr>
            <p:txBody>
              <a:bodyPr/>
              <a:lstStyle/>
              <a:p>
                <a:r>
                  <a:rPr lang="zh-CN" altLang="en-US">
                    <a:noFill/>
                  </a:rPr>
                  <a:t> </a:t>
                </a:r>
              </a:p>
            </p:txBody>
          </p:sp>
        </mc:Fallback>
      </mc:AlternateContent>
      <p:pic>
        <p:nvPicPr>
          <p:cNvPr id="3" name="QC_6_AS.36_2#d1fd8558c?vbadefaultcenterpage=1&amp;parentnodeid=0a99a0991&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4718304" y="4457796"/>
            <a:ext cx="2752344" cy="2258568"/>
          </a:xfrm>
          <a:prstGeom prst="rect">
            <a:avLst/>
          </a:prstGeom>
          <a:noFill/>
          <a:extLst>
            <a:ext uri="{909E8E84-426E-40DD-AFC4-6F175D3DCCD1}">
              <a14:hiddenFill xmlns:a14="http://schemas.microsoft.com/office/drawing/2010/main">
                <a:solidFill>
                  <a:scrgbClr r="0" g="0" b="0">
                    <a:alpha val="0"/>
                  </a:scrgbClr>
                </a:solidFill>
              </a14:hiddenFill>
            </a:ext>
          </a:extLst>
        </p:spPr>
      </p:pic>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3_BD#82e23515b.fixed?vbadefaultcenterpage=1&amp;parentnodeid=818f958a5&amp;vbahtmlprocessed=1"/>
          <p:cNvSpPr/>
          <p:nvPr/>
        </p:nvSpPr>
        <p:spPr>
          <a:xfrm>
            <a:off x="283464" y="2779776"/>
            <a:ext cx="11594592" cy="722376"/>
          </a:xfrm>
          <a:prstGeom prst="rect">
            <a:avLst/>
          </a:prstGeom>
          <a:noFill/>
        </p:spPr>
        <p:txBody>
          <a:bodyPr wrap="square" lIns="0" tIns="0" rIns="0" bIns="0" rtlCol="0" anchor="ctr"/>
          <a:lstStyle/>
          <a:p>
            <a:pPr algn="ctr" latinLnBrk="1">
              <a:lnSpc>
                <a:spcPct val="100000"/>
              </a:lnSpc>
            </a:pPr>
            <a:r>
              <a:rPr lang="en-US" altLang="zh-CN" sz="4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考点聚焦·突破</a:t>
            </a:r>
            <a:endParaRPr lang="en-US" altLang="zh-CN" sz="4400" dirty="0"/>
          </a:p>
        </p:txBody>
      </p:sp>
      <p:pic>
        <p:nvPicPr>
          <p:cNvPr id="3" name="C_3#82e23515b.fixed?vbadefaultcenterpage=1&amp;parentnodeid=818f958a5&amp;vbahtmlprocessed=1" descr="preencoded.png"/>
          <p:cNvPicPr>
            <a:picLocks noChangeAspect="1"/>
          </p:cNvPicPr>
          <p:nvPr/>
        </p:nvPicPr>
        <p:blipFill>
          <a:blip r:embed="rId3"/>
          <a:stretch>
            <a:fillRect/>
          </a:stretch>
        </p:blipFill>
        <p:spPr>
          <a:xfrm>
            <a:off x="1261872" y="3575304"/>
            <a:ext cx="9756648" cy="82296"/>
          </a:xfrm>
          <a:prstGeom prst="rect">
            <a:avLst/>
          </a:prstGeom>
        </p:spPr>
      </p:pic>
    </p:spTree>
  </p:cSld>
  <p:clrMapOvr>
    <a:masterClrMapping/>
  </p:clrMapOvr>
  <p:transition>
    <p:split dir="in"/>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4_BD#98ff63ed7?vbadefaultcenterpage=1&amp;parentnodeid=82e23515b&amp;vbahtmlprocessed=1"/>
          <p:cNvSpPr/>
          <p:nvPr/>
        </p:nvSpPr>
        <p:spPr>
          <a:xfrm>
            <a:off x="502920" y="756000"/>
            <a:ext cx="11183112" cy="995680"/>
          </a:xfrm>
          <a:prstGeom prst="rect">
            <a:avLst/>
          </a:prstGeom>
          <a:noFill/>
        </p:spPr>
        <p:txBody>
          <a:bodyPr wrap="square" lIns="0" tIns="0" rIns="0" bIns="0" rtlCol="0" anchor="t"/>
          <a:lstStyle/>
          <a:p>
            <a:pPr algn="l" latinLnBrk="1">
              <a:lnSpc>
                <a:spcPct val="150000"/>
              </a:lnSpc>
            </a:pP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考点一</a:t>
            </a:r>
            <a:r>
              <a:rPr lang="en-US" altLang="zh-CN" sz="2800" b="1" i="0" dirty="0">
                <a:solidFill>
                  <a:srgbClr val="6E87BD"/>
                </a:solidFill>
                <a:latin typeface="宋体" panose="02010600030101010101" pitchFamily="2" charset="-122"/>
                <a:ea typeface="宋体" panose="02010600030101010101" pitchFamily="2" charset="-122"/>
                <a:cs typeface="宋体" panose="02010600030101010101" pitchFamily="34" charset="-120"/>
              </a:rPr>
              <a:t> </a:t>
            </a: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直线与圆的位置关系［自主练透］</a:t>
            </a:r>
            <a:endParaRPr lang="en-US" altLang="zh-CN" sz="2800" dirty="0"/>
          </a:p>
        </p:txBody>
      </p:sp>
      <mc:AlternateContent xmlns:mc="http://schemas.openxmlformats.org/markup-compatibility/2006" xmlns:a14="http://schemas.microsoft.com/office/drawing/2010/main">
        <mc:Choice Requires="a14">
          <p:sp>
            <p:nvSpPr>
              <p:cNvPr id="3" name="QC_5_BD.37_1#73224e1d6?vbadefaultcenterpage=1&amp;parentnodeid=98ff63ed7&amp;vbahtmlprocessed=1&amp;bbb=1&amp;hasbroken=1"/>
              <p:cNvSpPr/>
              <p:nvPr/>
            </p:nvSpPr>
            <p:spPr>
              <a:xfrm>
                <a:off x="502920" y="1388362"/>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（2024</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海淀模拟改编）</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𝑂</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𝑂</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相切，则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的值为</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QC_5_BD.37_1#73224e1d6?vbadefaultcenterpage=1&amp;parentnodeid=98ff63ed7&amp;vbahtmlprocessed=1&amp;bbb=1&amp;hasbroken=1"/>
              <p:cNvSpPr>
                <a:spLocks noRot="1" noChangeAspect="1" noMove="1" noResize="1" noEditPoints="1" noAdjustHandles="1" noChangeArrowheads="1" noChangeShapeType="1" noTextEdit="1"/>
              </p:cNvSpPr>
              <p:nvPr/>
            </p:nvSpPr>
            <p:spPr>
              <a:xfrm>
                <a:off x="502920" y="1388362"/>
                <a:ext cx="11183112" cy="1034669"/>
              </a:xfrm>
              <a:prstGeom prst="rect">
                <a:avLst/>
              </a:prstGeom>
              <a:blipFill rotWithShape="1">
                <a:blip r:embed="rId3"/>
                <a:stretch>
                  <a:fillRect t="-24" r="1" b="-7991"/>
                </a:stretch>
              </a:blipFill>
            </p:spPr>
            <p:txBody>
              <a:bodyPr/>
              <a:lstStyle/>
              <a:p>
                <a:r>
                  <a:rPr lang="zh-CN" altLang="en-US">
                    <a:noFill/>
                  </a:rPr>
                  <a:t> </a:t>
                </a:r>
              </a:p>
            </p:txBody>
          </p:sp>
        </mc:Fallback>
      </mc:AlternateContent>
      <p:sp>
        <p:nvSpPr>
          <p:cNvPr id="4" name="QC_5_AN.38_1#73224e1d6.bracket?vbadefaultcenterpage=1&amp;parentnodeid=98ff63ed7&amp;vbapositionanswer=22&amp;vbahtmlprocessed=1"/>
          <p:cNvSpPr/>
          <p:nvPr/>
        </p:nvSpPr>
        <p:spPr>
          <a:xfrm>
            <a:off x="3080512" y="1937002"/>
            <a:ext cx="441325" cy="478600"/>
          </a:xfrm>
          <a:prstGeom prst="rect">
            <a:avLst/>
          </a:prstGeom>
          <a:noFill/>
        </p:spPr>
        <p:txBody>
          <a:bodyPr wrap="none" lIns="0" tIns="0" rIns="0" bIns="0" rtlCol="0" anchor="t"/>
          <a:lstStyle/>
          <a:p>
            <a:pPr marL="0"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D</a:t>
            </a:r>
            <a:endParaRPr lang="en-US" altLang="zh-CN" sz="2400" dirty="0"/>
          </a:p>
        </p:txBody>
      </p:sp>
      <mc:AlternateContent xmlns:mc="http://schemas.openxmlformats.org/markup-compatibility/2006" xmlns:a14="http://schemas.microsoft.com/office/drawing/2010/main">
        <mc:Choice Requires="a14">
          <p:sp>
            <p:nvSpPr>
              <p:cNvPr id="5" name="QC_5_BD.39_1#73224e1d6.choices?vbadefaultcenterpage=1&amp;parentnodeid=98ff63ed7&amp;vbahtmlprocessed=1"/>
              <p:cNvSpPr/>
              <p:nvPr/>
            </p:nvSpPr>
            <p:spPr>
              <a:xfrm>
                <a:off x="502920" y="2435448"/>
                <a:ext cx="11183112" cy="522415"/>
              </a:xfrm>
              <a:prstGeom prst="rect">
                <a:avLst/>
              </a:prstGeom>
              <a:noFill/>
            </p:spPr>
            <p:txBody>
              <a:bodyPr wrap="square" lIns="0" tIns="0" rIns="0" bIns="0" rtlCol="0" anchor="t"/>
              <a:lstStyle/>
              <a:p>
                <a:pPr latinLnBrk="1">
                  <a:lnSpc>
                    <a:spcPct val="150000"/>
                  </a:lnSpc>
                  <a:tabLst>
                    <a:tab pos="2693670" algn="l"/>
                    <a:tab pos="5578475" algn="l"/>
                    <a:tab pos="8463280"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rad>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p:txBody>
          </p:sp>
        </mc:Choice>
        <mc:Fallback xmlns="">
          <p:sp>
            <p:nvSpPr>
              <p:cNvPr id="5" name="QC_5_BD.39_1#73224e1d6.choices?vbadefaultcenterpage=1&amp;parentnodeid=98ff63ed7&amp;vbahtmlprocessed=1"/>
              <p:cNvSpPr>
                <a:spLocks noRot="1" noChangeAspect="1" noMove="1" noResize="1" noEditPoints="1" noAdjustHandles="1" noChangeArrowheads="1" noChangeShapeType="1" noTextEdit="1"/>
              </p:cNvSpPr>
              <p:nvPr/>
            </p:nvSpPr>
            <p:spPr>
              <a:xfrm>
                <a:off x="502920" y="2435448"/>
                <a:ext cx="11183112" cy="522415"/>
              </a:xfrm>
              <a:prstGeom prst="rect">
                <a:avLst/>
              </a:prstGeom>
              <a:blipFill rotWithShape="1">
                <a:blip r:embed="rId4"/>
                <a:stretch>
                  <a:fillRect t="-43" r="1" b="-436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QC_5_AS.40_1#73224e1d6?vbadefaultcenterpage=1&amp;parentnodeid=98ff63ed7&amp;vbahtmlprocessed=1&amp;bbb=1&amp;hasbroken=1"/>
              <p:cNvSpPr/>
              <p:nvPr/>
            </p:nvSpPr>
            <p:spPr>
              <a:xfrm>
                <a:off x="502920" y="2968848"/>
                <a:ext cx="11183112" cy="1317371"/>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中，圆心</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相切，</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.故选D.</a:t>
                </a:r>
                <a:endParaRPr lang="en-US" altLang="zh-CN" sz="2400" dirty="0"/>
              </a:p>
            </p:txBody>
          </p:sp>
        </mc:Choice>
        <mc:Fallback xmlns="">
          <p:sp>
            <p:nvSpPr>
              <p:cNvPr id="6" name="QC_5_AS.40_1#73224e1d6?vbadefaultcenterpage=1&amp;parentnodeid=98ff63ed7&amp;vbahtmlprocessed=1&amp;bbb=1&amp;hasbroken=1"/>
              <p:cNvSpPr>
                <a:spLocks noRot="1" noChangeAspect="1" noMove="1" noResize="1" noEditPoints="1" noAdjustHandles="1" noChangeArrowheads="1" noChangeShapeType="1" noTextEdit="1"/>
              </p:cNvSpPr>
              <p:nvPr/>
            </p:nvSpPr>
            <p:spPr>
              <a:xfrm>
                <a:off x="502920" y="2968848"/>
                <a:ext cx="11183112" cy="1317371"/>
              </a:xfrm>
              <a:prstGeom prst="rect">
                <a:avLst/>
              </a:prstGeom>
              <a:blipFill rotWithShape="1">
                <a:blip r:embed="rId5"/>
                <a:stretch>
                  <a:fillRect t="-17" r="-1004" b="-6172"/>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wipe(left)">
                                      <p:cBhvr>
                                        <p:cTn id="15" dur="500"/>
                                        <p:tgtEl>
                                          <p:spTgt spid="6">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ipe(left)">
                                      <p:cBhvr>
                                        <p:cTn id="18" dur="500"/>
                                        <p:tgtEl>
                                          <p:spTgt spid="6">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wipe(left)">
                                      <p:cBhvr>
                                        <p:cTn id="21"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C_5_BD.41_1#914aa0714?vbadefaultcenterpage=1&amp;parentnodeid=98ff63ed7&amp;vbahtmlprocessed=1&amp;bbb=1&amp;hasbroken=1"/>
              <p:cNvSpPr/>
              <p:nvPr/>
            </p:nvSpPr>
            <p:spPr>
              <a:xfrm>
                <a:off x="502920" y="857010"/>
                <a:ext cx="11183112" cy="158330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（2024 </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柳州校考）</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及直线</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−7</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−4=0</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1" i="1" dirty="0">
                            <a:solidFill>
                              <a:srgbClr val="000000"/>
                            </a:solidFill>
                            <a:latin typeface="Cambria Math" panose="02040503050406030204" pitchFamily="18" charset="0"/>
                          </a:rPr>
                          <m:t>𝐑</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的位置关系是</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C_5_BD.41_1#914aa0714?vbadefaultcenterpage=1&amp;parentnodeid=98ff63ed7&amp;vbahtmlprocessed=1&amp;bbb=1&amp;hasbroken=1"/>
              <p:cNvSpPr>
                <a:spLocks noRot="1" noChangeAspect="1" noMove="1" noResize="1" noEditPoints="1" noAdjustHandles="1" noChangeArrowheads="1" noChangeShapeType="1" noTextEdit="1"/>
              </p:cNvSpPr>
              <p:nvPr/>
            </p:nvSpPr>
            <p:spPr>
              <a:xfrm>
                <a:off x="502920" y="857010"/>
                <a:ext cx="11183112" cy="1583309"/>
              </a:xfrm>
              <a:prstGeom prst="rect">
                <a:avLst/>
              </a:prstGeom>
              <a:blipFill rotWithShape="1">
                <a:blip r:embed="rId3"/>
                <a:stretch>
                  <a:fillRect t="-25" r="1" b="-5213"/>
                </a:stretch>
              </a:blipFill>
            </p:spPr>
            <p:txBody>
              <a:bodyPr/>
              <a:lstStyle/>
              <a:p>
                <a:r>
                  <a:rPr lang="zh-CN" altLang="en-US">
                    <a:noFill/>
                  </a:rPr>
                  <a:t> </a:t>
                </a:r>
              </a:p>
            </p:txBody>
          </p:sp>
        </mc:Fallback>
      </mc:AlternateContent>
      <p:sp>
        <p:nvSpPr>
          <p:cNvPr id="3" name="QC_5_AN.42_1#914aa0714.bracket?vbadefaultcenterpage=1&amp;parentnodeid=98ff63ed7&amp;vbapositionanswer=23&amp;vbahtmlprocessed=1"/>
          <p:cNvSpPr/>
          <p:nvPr/>
        </p:nvSpPr>
        <p:spPr>
          <a:xfrm>
            <a:off x="769620" y="1954290"/>
            <a:ext cx="441325" cy="478600"/>
          </a:xfrm>
          <a:prstGeom prst="rect">
            <a:avLst/>
          </a:prstGeom>
          <a:noFill/>
        </p:spPr>
        <p:txBody>
          <a:bodyPr wrap="none" lIns="0" tIns="0" rIns="0" bIns="0" rtlCol="0" anchor="t"/>
          <a:lstStyle/>
          <a:p>
            <a:pPr marL="0"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a:t>
            </a:r>
            <a:endParaRPr lang="en-US" altLang="zh-CN" sz="2400" dirty="0"/>
          </a:p>
        </p:txBody>
      </p:sp>
      <p:sp>
        <p:nvSpPr>
          <p:cNvPr id="4" name="QC_5_BD.43_1#914aa0714.choices?vbadefaultcenterpage=1&amp;parentnodeid=98ff63ed7&amp;vbahtmlprocessed=1"/>
          <p:cNvSpPr/>
          <p:nvPr/>
        </p:nvSpPr>
        <p:spPr>
          <a:xfrm>
            <a:off x="502920" y="2500960"/>
            <a:ext cx="11183112" cy="486029"/>
          </a:xfrm>
          <a:prstGeom prst="rect">
            <a:avLst/>
          </a:prstGeom>
          <a:noFill/>
        </p:spPr>
        <p:txBody>
          <a:bodyPr wrap="square" lIns="0" tIns="0" rIns="0" bIns="0" rtlCol="0" anchor="t"/>
          <a:lstStyle/>
          <a:p>
            <a:pPr latinLnBrk="1">
              <a:lnSpc>
                <a:spcPct val="150000"/>
              </a:lnSpc>
              <a:tabLst>
                <a:tab pos="2785745" algn="l"/>
                <a:tab pos="5546725" algn="l"/>
                <a:tab pos="830770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.相交</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B.相切</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C.相离</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.不确定</a:t>
            </a:r>
            <a:endParaRPr lang="en-US" altLang="zh-CN" sz="2400" dirty="0"/>
          </a:p>
        </p:txBody>
      </p:sp>
      <mc:AlternateContent xmlns:mc="http://schemas.openxmlformats.org/markup-compatibility/2006" xmlns:a14="http://schemas.microsoft.com/office/drawing/2010/main">
        <mc:Choice Requires="a14">
          <p:sp>
            <p:nvSpPr>
              <p:cNvPr id="5" name="QC_5_AS.44_1#914aa0714?vbadefaultcenterpage=1&amp;parentnodeid=98ff63ed7&amp;vbahtmlprocessed=1&amp;bbb=1&amp;hasbroken=1"/>
              <p:cNvSpPr/>
              <p:nvPr/>
            </p:nvSpPr>
            <p:spPr>
              <a:xfrm>
                <a:off x="502920" y="2991117"/>
                <a:ext cx="11183112" cy="3272473"/>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−4=0</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1" i="1" dirty="0">
                            <a:solidFill>
                              <a:srgbClr val="FF0000"/>
                            </a:solidFill>
                            <a:latin typeface="Cambria Math" panose="02040503050406030204" pitchFamily="18" charset="0"/>
                          </a:rPr>
                          <m:t>𝐑</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p>
              <a:p>
                <a:pPr latinLnBrk="1">
                  <a:lnSpc>
                    <a:spcPct val="150000"/>
                  </a:lnSpc>
                </a:pP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−4=0,</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−7=0,</m:t>
                            </m:r>
                          </m:e>
                        </m:eqAr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eqAr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恒过点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而当</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eqAr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=1&lt;9</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，因此点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内，所以直线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a:t>
                </a:r>
              </a:p>
              <a:p>
                <a:pPr latinLnBrk="1">
                  <a:lnSpc>
                    <a:spcPct val="11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的位置关系是相交.故选A.</a:t>
                </a:r>
                <a:endParaRPr lang="en-US" altLang="zh-CN" sz="2400" dirty="0"/>
              </a:p>
            </p:txBody>
          </p:sp>
        </mc:Choice>
        <mc:Fallback xmlns="">
          <p:sp>
            <p:nvSpPr>
              <p:cNvPr id="5" name="QC_5_AS.44_1#914aa0714?vbadefaultcenterpage=1&amp;parentnodeid=98ff63ed7&amp;vbahtmlprocessed=1&amp;bbb=1&amp;hasbroken=1"/>
              <p:cNvSpPr>
                <a:spLocks noRot="1" noChangeAspect="1" noMove="1" noResize="1" noEditPoints="1" noAdjustHandles="1" noChangeArrowheads="1" noChangeShapeType="1" noTextEdit="1"/>
              </p:cNvSpPr>
              <p:nvPr/>
            </p:nvSpPr>
            <p:spPr>
              <a:xfrm>
                <a:off x="502920" y="2991117"/>
                <a:ext cx="11183112" cy="3272473"/>
              </a:xfrm>
              <a:prstGeom prst="rect">
                <a:avLst/>
              </a:prstGeom>
              <a:blipFill rotWithShape="1">
                <a:blip r:embed="rId4"/>
                <a:stretch>
                  <a:fillRect t="-8" r="1" b="18"/>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animEffect transition="in" filter="wipe(left)">
                                      <p:cBhvr>
                                        <p:cTn id="15" dur="500"/>
                                        <p:tgtEl>
                                          <p:spTgt spid="5">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wipe(left)">
                                      <p:cBhvr>
                                        <p:cTn id="18" dur="500"/>
                                        <p:tgtEl>
                                          <p:spTgt spid="5">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left)">
                                      <p:cBhvr>
                                        <p:cTn id="24" dur="500"/>
                                        <p:tgtEl>
                                          <p:spTgt spid="5">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left)">
                                      <p:cBhvr>
                                        <p:cTn id="27" dur="500"/>
                                        <p:tgtEl>
                                          <p:spTgt spid="5">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wipe(left)">
                                      <p:cBhvr>
                                        <p:cTn id="30"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C_5_BD.45_1#45b562c21?vbadefaultcenterpage=1&amp;parentnodeid=98ff63ed7&amp;vbahtmlprocessed=1&amp;bbb=1&amp;hasbroken=1"/>
              <p:cNvSpPr/>
              <p:nvPr/>
            </p:nvSpPr>
            <p:spPr>
              <a:xfrm>
                <a:off x="502920" y="1984802"/>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（多选题）已知圆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cos</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𝜃</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𝜃</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C_5_BD.45_1#45b562c21?vbadefaultcenterpage=1&amp;parentnodeid=98ff63ed7&amp;vbahtmlprocessed=1&amp;bbb=1&amp;hasbroken=1"/>
              <p:cNvSpPr>
                <a:spLocks noRot="1" noChangeAspect="1" noMove="1" noResize="1" noEditPoints="1" noAdjustHandles="1" noChangeArrowheads="1" noChangeShapeType="1" noTextEdit="1"/>
              </p:cNvSpPr>
              <p:nvPr/>
            </p:nvSpPr>
            <p:spPr>
              <a:xfrm>
                <a:off x="502920" y="1984802"/>
                <a:ext cx="11183112" cy="1034669"/>
              </a:xfrm>
              <a:prstGeom prst="rect">
                <a:avLst/>
              </a:prstGeom>
              <a:blipFill rotWithShape="1">
                <a:blip r:embed="rId3"/>
                <a:stretch>
                  <a:fillRect t="-41" r="1" b="-7974"/>
                </a:stretch>
              </a:blipFill>
            </p:spPr>
            <p:txBody>
              <a:bodyPr/>
              <a:lstStyle/>
              <a:p>
                <a:r>
                  <a:rPr lang="zh-CN" altLang="en-US">
                    <a:noFill/>
                  </a:rPr>
                  <a:t> </a:t>
                </a:r>
              </a:p>
            </p:txBody>
          </p:sp>
        </mc:Fallback>
      </mc:AlternateContent>
      <p:sp>
        <p:nvSpPr>
          <p:cNvPr id="3" name="QC_5_AN.46_1#45b562c21.bracket?vbadefaultcenterpage=1&amp;parentnodeid=98ff63ed7&amp;vbapositionanswer=24&amp;vbahtmlprocessed=1"/>
          <p:cNvSpPr/>
          <p:nvPr/>
        </p:nvSpPr>
        <p:spPr>
          <a:xfrm>
            <a:off x="833120" y="2533441"/>
            <a:ext cx="644525" cy="478600"/>
          </a:xfrm>
          <a:prstGeom prst="rect">
            <a:avLst/>
          </a:prstGeom>
          <a:noFill/>
        </p:spPr>
        <p:txBody>
          <a:bodyPr wrap="none" lIns="0" tIns="0" rIns="0" bIns="0" rtlCol="0" anchor="t"/>
          <a:lstStyle/>
          <a:p>
            <a:pPr marL="0"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BD</a:t>
            </a:r>
            <a:endParaRPr lang="en-US" altLang="zh-CN" sz="2400" dirty="0"/>
          </a:p>
        </p:txBody>
      </p:sp>
      <mc:AlternateContent xmlns:mc="http://schemas.openxmlformats.org/markup-compatibility/2006" xmlns:a14="http://schemas.microsoft.com/office/drawing/2010/main">
        <mc:Choice Requires="a14">
          <p:sp>
            <p:nvSpPr>
              <p:cNvPr id="4" name="QC_5_BD.47_1#45b562c21.choices?vbadefaultcenterpage=1&amp;parentnodeid=98ff63ed7&amp;vbahtmlprocessed=1"/>
              <p:cNvSpPr/>
              <p:nvPr/>
            </p:nvSpPr>
            <p:spPr>
              <a:xfrm>
                <a:off x="502920" y="3029250"/>
                <a:ext cx="11183112" cy="213194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A.对任意实数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𝜃</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和圆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相切</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B.对任意实数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𝜃</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和圆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有公共点</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C.对任意实数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𝜃</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，必存在实数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，使得直线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和圆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相切</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D.对任意实数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，必存在实数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𝜃</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，使得直线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和圆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相切</a:t>
                </a:r>
                <a:endParaRPr lang="en-US" altLang="zh-CN" sz="2400" dirty="0"/>
              </a:p>
            </p:txBody>
          </p:sp>
        </mc:Choice>
        <mc:Fallback xmlns="">
          <p:sp>
            <p:nvSpPr>
              <p:cNvPr id="4" name="QC_5_BD.47_1#45b562c21.choices?vbadefaultcenterpage=1&amp;parentnodeid=98ff63ed7&amp;vbahtmlprocessed=1"/>
              <p:cNvSpPr>
                <a:spLocks noRot="1" noChangeAspect="1" noMove="1" noResize="1" noEditPoints="1" noAdjustHandles="1" noChangeArrowheads="1" noChangeShapeType="1" noTextEdit="1"/>
              </p:cNvSpPr>
              <p:nvPr/>
            </p:nvSpPr>
            <p:spPr>
              <a:xfrm>
                <a:off x="502920" y="3029250"/>
                <a:ext cx="11183112" cy="2131949"/>
              </a:xfrm>
              <a:prstGeom prst="rect">
                <a:avLst/>
              </a:prstGeom>
              <a:blipFill rotWithShape="1">
                <a:blip r:embed="rId4"/>
                <a:stretch>
                  <a:fillRect t="-14" r="1" b="-2923"/>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C_5_AS.48_1#45b562c21?vbadefaultcenterpage=1&amp;parentnodeid=98ff63ed7&amp;vbahtmlprocessed=1&amp;bbb=1&amp;hasbroken=1"/>
              <p:cNvSpPr/>
              <p:nvPr/>
            </p:nvSpPr>
            <p:spPr>
              <a:xfrm>
                <a:off x="502920" y="911556"/>
                <a:ext cx="11183112" cy="5272088"/>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恒过点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也恒过点</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所以对任意实数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和圆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有公共点，故B正确；</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圆心</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到直线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的距离</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𝛼</m:t>
                                </m:r>
                              </m:e>
                            </m:d>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𝛼</m:t>
                            </m:r>
                          </m:e>
                        </m:d>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，其中</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tan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𝛼</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则对任意实数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，存在</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，使得直线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和圆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的位置关系是相交或者相切，故D</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正确，</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错误；</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，此时不存在实数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，使得直线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和圆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相切，</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C错误.故选</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BD</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C_5_AS.48_1#45b562c21?vbadefaultcenterpage=1&amp;parentnodeid=98ff63ed7&amp;vbahtmlprocessed=1&amp;bbb=1&amp;hasbroken=1"/>
              <p:cNvSpPr>
                <a:spLocks noRot="1" noChangeAspect="1" noMove="1" noResize="1" noEditPoints="1" noAdjustHandles="1" noChangeArrowheads="1" noChangeShapeType="1" noTextEdit="1"/>
              </p:cNvSpPr>
              <p:nvPr/>
            </p:nvSpPr>
            <p:spPr>
              <a:xfrm>
                <a:off x="502920" y="911556"/>
                <a:ext cx="11183112" cy="5272088"/>
              </a:xfrm>
              <a:prstGeom prst="rect">
                <a:avLst/>
              </a:prstGeom>
              <a:blipFill rotWithShape="1">
                <a:blip r:embed="rId3"/>
                <a:stretch>
                  <a:fillRect t="-6" r="-1617" b="-1650"/>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wipe(left)">
                                      <p:cBhvr>
                                        <p:cTn id="31" dur="500"/>
                                        <p:tgtEl>
                                          <p:spTgt spid="2">
                                            <p:txEl>
                                              <p:pRg st="7" end="7"/>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wipe(left)">
                                      <p:cBhvr>
                                        <p:cTn id="34"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5_BD.49_1#e7ec5f9ce?vbadefaultcenterpage=1&amp;parentnodeid=98ff63ed7&amp;vbahtmlprocessed=1&amp;bbb=1&amp;hasbroken=1"/>
              <p:cNvSpPr/>
              <p:nvPr/>
            </p:nvSpPr>
            <p:spPr>
              <a:xfrm>
                <a:off x="502920" y="2139265"/>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（2022</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新高考Ⅱ卷）</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设点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−2,3</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关于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的对称直线与圆</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存在公共点，则实数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的取值范围为</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5_BD.49_1#e7ec5f9ce?vbadefaultcenterpage=1&amp;parentnodeid=98ff63ed7&amp;vbahtmlprocessed=1&amp;bbb=1&amp;hasbroken=1"/>
              <p:cNvSpPr>
                <a:spLocks noRot="1" noChangeAspect="1" noMove="1" noResize="1" noEditPoints="1" noAdjustHandles="1" noChangeArrowheads="1" noChangeShapeType="1" noTextEdit="1"/>
              </p:cNvSpPr>
              <p:nvPr/>
            </p:nvSpPr>
            <p:spPr>
              <a:xfrm>
                <a:off x="502920" y="2139265"/>
                <a:ext cx="11183112" cy="1034669"/>
              </a:xfrm>
              <a:prstGeom prst="rect">
                <a:avLst/>
              </a:prstGeom>
              <a:blipFill rotWithShape="1">
                <a:blip r:embed="rId3"/>
                <a:stretch>
                  <a:fillRect t="-57" r="1" b="-7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B_5_AN.50_1#e7ec5f9ce.blank?vbadefaultcenterpage=1&amp;parentnodeid=98ff63ed7&amp;vbapositionanswer=25&amp;vbahtmlprocessed=1&amp;rh=43.2"/>
              <p:cNvSpPr/>
              <p:nvPr/>
            </p:nvSpPr>
            <p:spPr>
              <a:xfrm>
                <a:off x="8413623" y="2589924"/>
                <a:ext cx="701675" cy="510540"/>
              </a:xfrm>
              <a:prstGeom prst="rect">
                <a:avLst/>
              </a:prstGeom>
              <a:noFill/>
            </p:spPr>
            <p:txBody>
              <a:bodyPr wrap="none" lIns="0" tIns="0" rIns="0" bIns="0" rtlCol="0" anchor="t"/>
              <a:lstStyle/>
              <a:p>
                <a:pPr marL="0" algn="ctr" latinLnBrk="1">
                  <a:lnSpc>
                    <a:spcPts val="4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3" name="QB_5_AN.50_1#e7ec5f9ce.blank?vbadefaultcenterpage=1&amp;parentnodeid=98ff63ed7&amp;vbapositionanswer=25&amp;vbahtmlprocessed=1&amp;rh=43.2"/>
              <p:cNvSpPr>
                <a:spLocks noRot="1" noChangeAspect="1" noMove="1" noResize="1" noEditPoints="1" noAdjustHandles="1" noChangeArrowheads="1" noChangeShapeType="1" noTextEdit="1"/>
              </p:cNvSpPr>
              <p:nvPr/>
            </p:nvSpPr>
            <p:spPr>
              <a:xfrm>
                <a:off x="8413623" y="2589924"/>
                <a:ext cx="701675" cy="510540"/>
              </a:xfrm>
              <a:prstGeom prst="rect">
                <a:avLst/>
              </a:prstGeom>
              <a:blipFill rotWithShape="1">
                <a:blip r:embed="rId4"/>
                <a:stretch>
                  <a:fillRect l="-72" t="-77" r="72" b="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5_AS.51_1#e7ec5f9ce?vbadefaultcenterpage=1&amp;parentnodeid=98ff63ed7&amp;vbahtmlprocessed=1&amp;bbb=1&amp;hasbroken=1"/>
              <p:cNvSpPr/>
              <p:nvPr/>
            </p:nvSpPr>
            <p:spPr>
              <a:xfrm>
                <a:off x="502920" y="3181172"/>
                <a:ext cx="11183112" cy="1825562"/>
              </a:xfrm>
              <a:prstGeom prst="rect">
                <a:avLst/>
              </a:prstGeom>
              <a:noFill/>
            </p:spPr>
            <p:txBody>
              <a:bodyPr wrap="none" lIns="0" tIns="0" rIns="0" bIns="0" rtlCol="0" anchor="t"/>
              <a:lstStyle/>
              <a:p>
                <a:pPr algn="l" latinLnBrk="1">
                  <a:lnSpc>
                    <a:spcPct val="11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关于直线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的对称直线为</a:t>
                </a:r>
              </a:p>
              <a:p>
                <a:pPr latinLnBrk="1">
                  <a:lnSpc>
                    <a:spcPct val="110000"/>
                  </a:lnSpc>
                </a:pP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，整理可得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p>
              <a:p>
                <a:pPr latinLnBrk="1">
                  <a:lnSpc>
                    <a:spcPct val="110000"/>
                  </a:lnSpc>
                </a:pP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B_5_AS.51_1#e7ec5f9ce?vbadefaultcenterpage=1&amp;parentnodeid=98ff63ed7&amp;vbahtmlprocessed=1&amp;bbb=1&amp;hasbroken=1"/>
              <p:cNvSpPr>
                <a:spLocks noRot="1" noChangeAspect="1" noMove="1" noResize="1" noEditPoints="1" noAdjustHandles="1" noChangeArrowheads="1" noChangeShapeType="1" noTextEdit="1"/>
              </p:cNvSpPr>
              <p:nvPr/>
            </p:nvSpPr>
            <p:spPr>
              <a:xfrm>
                <a:off x="502920" y="3181172"/>
                <a:ext cx="11183112" cy="1825562"/>
              </a:xfrm>
              <a:prstGeom prst="rect">
                <a:avLst/>
              </a:prstGeom>
              <a:blipFill rotWithShape="1">
                <a:blip r:embed="rId5"/>
                <a:stretch>
                  <a:fillRect t="-25" r="1" b="-13"/>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left)">
                                      <p:cBhvr>
                                        <p:cTn id="21" dur="500"/>
                                        <p:tgtEl>
                                          <p:spTgt spid="4">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left)">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5_BD#fff93a0b5?vbadefaultcenterpage=1&amp;parentnodeid=98ff63ed7&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4480560" y="2092053"/>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3" name="P_5_BD#fff93a0b5?vbadefaultcenterpage=1&amp;parentnodeid=98ff63ed7&amp;vbahtmlprocessed=1"/>
          <p:cNvSpPr/>
          <p:nvPr/>
        </p:nvSpPr>
        <p:spPr>
          <a:xfrm>
            <a:off x="502920" y="2618341"/>
            <a:ext cx="11183112" cy="490220"/>
          </a:xfrm>
          <a:prstGeom prst="rect">
            <a:avLst/>
          </a:prstGeom>
          <a:noFill/>
        </p:spPr>
        <p:txBody>
          <a:bodyPr wrap="squar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判断直线与圆的位置关系常见的两种方法</a:t>
            </a:r>
            <a:endParaRPr lang="en-US" altLang="zh-CN" sz="2400" dirty="0"/>
          </a:p>
        </p:txBody>
      </p:sp>
      <mc:AlternateContent xmlns:mc="http://schemas.openxmlformats.org/markup-compatibility/2006" xmlns:a14="http://schemas.microsoft.com/office/drawing/2010/main">
        <mc:Choice Requires="a14">
          <p:graphicFrame>
            <p:nvGraphicFramePr>
              <p:cNvPr id="28" name="P_5_BD#fff93a0b5?colgroup=3,32&amp;vbadefaultcenterpage=1&amp;parentnodeid=98ff63ed7&amp;vbahtmlprocessed=1&amp;bbb=1&amp;hasbroken=1"/>
              <p:cNvGraphicFramePr>
                <a:graphicFrameLocks noGrp="1"/>
              </p:cNvGraphicFramePr>
              <p:nvPr/>
            </p:nvGraphicFramePr>
            <p:xfrm>
              <a:off x="502920" y="3240641"/>
              <a:ext cx="11155680" cy="1901952"/>
            </p:xfrm>
            <a:graphic>
              <a:graphicData uri="http://schemas.openxmlformats.org/drawingml/2006/table">
                <a:tbl>
                  <a:tblPr/>
                  <a:tblGrid>
                    <a:gridCol w="1097280">
                      <a:extLst>
                        <a:ext uri="{9D8B030D-6E8A-4147-A177-3AD203B41FA5}">
                          <a16:colId xmlns:a16="http://schemas.microsoft.com/office/drawing/2014/main" val="20000"/>
                        </a:ext>
                      </a:extLst>
                    </a:gridCol>
                    <a:gridCol w="10058400">
                      <a:extLst>
                        <a:ext uri="{9D8B030D-6E8A-4147-A177-3AD203B41FA5}">
                          <a16:colId xmlns:a16="http://schemas.microsoft.com/office/drawing/2014/main" val="20001"/>
                        </a:ext>
                      </a:extLst>
                    </a:gridCol>
                  </a:tblGrid>
                  <a:tr h="906653">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代数法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将直线方程与圆的方程联立，消元得到一元二次方程，</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利用根的判别式：</a:t>
                          </a:r>
                        </a:p>
                        <a:p>
                          <a:pPr marL="0" lvl="0" indent="0" algn="l" latinLnBrk="1" hangingPunct="0">
                            <a:lnSpc>
                              <a:spcPct val="130000"/>
                            </a:lnSpc>
                          </a:pP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&gt;0⇔</m:t>
                                  </m:r>
                                </m:e>
                              </m:d>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相交；</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相切；</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06653">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几何法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利用圆心到直线的距离</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和圆的半径</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的大小关系：</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相交；</a:t>
                          </a:r>
                        </a:p>
                        <a:p>
                          <a:pPr marL="0" lvl="0" indent="0" algn="l" latinLnBrk="1" hangingPunct="0">
                            <a:lnSpc>
                              <a:spcPct val="130000"/>
                            </a:lnSpc>
                          </a:pP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d>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相切；</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28" name="P_5_BD#fff93a0b5?colgroup=3,32&amp;vbadefaultcenterpage=1&amp;parentnodeid=98ff63ed7&amp;vbahtmlprocessed=1&amp;bbb=1&amp;hasbroken=1"/>
              <p:cNvGraphicFramePr>
                <a:graphicFrameLocks noGrp="1"/>
              </p:cNvGraphicFramePr>
              <p:nvPr/>
            </p:nvGraphicFramePr>
            <p:xfrm>
              <a:off x="502920" y="3240641"/>
              <a:ext cx="11155680" cy="1813306"/>
            </p:xfrm>
            <a:graphic>
              <a:graphicData uri="http://schemas.openxmlformats.org/drawingml/2006/table">
                <a:tbl>
                  <a:tblPr/>
                  <a:tblGrid>
                    <a:gridCol w="1097280"/>
                    <a:gridCol w="10058400"/>
                  </a:tblGrid>
                  <a:tr h="949960">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代数法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r>
                  <a:tr h="949960">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几何法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r>
                </a:tbl>
              </a:graphicData>
            </a:graphic>
          </p:graphicFrame>
        </mc:Fallback>
      </mc:AlternateContent>
    </p:spTree>
  </p:cSld>
  <p:clrMapOvr>
    <a:masterClrMapping/>
  </p:clrMapOvr>
  <p:transition>
    <p:split dir="in"/>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4_BD#f6f03327b?vbadefaultcenterpage=1&amp;parentnodeid=82e23515b&amp;vbahtmlprocessed=1"/>
          <p:cNvSpPr/>
          <p:nvPr/>
        </p:nvSpPr>
        <p:spPr>
          <a:xfrm>
            <a:off x="502920" y="756000"/>
            <a:ext cx="11183112" cy="995680"/>
          </a:xfrm>
          <a:prstGeom prst="rect">
            <a:avLst/>
          </a:prstGeom>
          <a:noFill/>
        </p:spPr>
        <p:txBody>
          <a:bodyPr wrap="square" lIns="0" tIns="0" rIns="0" bIns="0" rtlCol="0" anchor="t"/>
          <a:lstStyle/>
          <a:p>
            <a:pPr algn="l" latinLnBrk="1">
              <a:lnSpc>
                <a:spcPct val="150000"/>
              </a:lnSpc>
            </a:pP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考点二</a:t>
            </a:r>
            <a:r>
              <a:rPr lang="en-US" altLang="zh-CN" sz="2800" b="1" i="0" dirty="0">
                <a:solidFill>
                  <a:srgbClr val="6E87BD"/>
                </a:solidFill>
                <a:latin typeface="宋体" panose="02010600030101010101" pitchFamily="2" charset="-122"/>
                <a:ea typeface="宋体" panose="02010600030101010101" pitchFamily="2" charset="-122"/>
                <a:cs typeface="宋体" panose="02010600030101010101" pitchFamily="34" charset="-120"/>
              </a:rPr>
              <a:t> </a:t>
            </a: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圆的弦长、切线问题［多维探究］</a:t>
            </a:r>
            <a:endParaRPr lang="en-US" altLang="zh-CN" sz="2800" dirty="0"/>
          </a:p>
        </p:txBody>
      </p:sp>
      <p:pic>
        <p:nvPicPr>
          <p:cNvPr id="3" name="C_5_BD#669744206?vbadefaultcenterpage=1&amp;parentnodeid=f6f03327b&amp;inlineimagemarkindex=1&amp;vbahtmlprocessed=1" descr="preencoded.png"/>
          <p:cNvPicPr>
            <a:picLocks noChangeAspect="1"/>
          </p:cNvPicPr>
          <p:nvPr/>
        </p:nvPicPr>
        <p:blipFill>
          <a:blip r:embed="rId3"/>
          <a:stretch>
            <a:fillRect/>
          </a:stretch>
        </p:blipFill>
        <p:spPr>
          <a:xfrm>
            <a:off x="528098" y="1520961"/>
            <a:ext cx="1435608" cy="384048"/>
          </a:xfrm>
          <a:prstGeom prst="rect">
            <a:avLst/>
          </a:prstGeom>
        </p:spPr>
      </p:pic>
      <p:sp>
        <p:nvSpPr>
          <p:cNvPr id="4" name="C_5_BD#669744206?vbadefaultcenterpage=1&amp;parentnodeid=f6f03327b&amp;vbahtmlprocessed=1"/>
          <p:cNvSpPr/>
          <p:nvPr/>
        </p:nvSpPr>
        <p:spPr>
          <a:xfrm>
            <a:off x="502920" y="1390277"/>
            <a:ext cx="11183112" cy="721360"/>
          </a:xfrm>
          <a:prstGeom prst="rect">
            <a:avLst/>
          </a:prstGeom>
          <a:noFill/>
        </p:spPr>
        <p:txBody>
          <a:bodyPr wrap="square" lIns="0" tIns="0" rIns="0" bIns="0" rtlCol="0" anchor="t"/>
          <a:lstStyle/>
          <a:p>
            <a:pPr algn="l" latinLnBrk="1">
              <a:lnSpc>
                <a:spcPct val="150000"/>
              </a:lnSpc>
            </a:pP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&amp;</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1&amp;</a:t>
            </a:r>
            <a:r>
              <a:rPr lang="en-US" altLang="zh-CN" sz="900" b="0" i="0" kern="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6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弦长问题</a:t>
            </a:r>
            <a:endParaRPr lang="en-US" altLang="zh-CN" sz="100" dirty="0"/>
          </a:p>
        </p:txBody>
      </p:sp>
      <mc:AlternateContent xmlns:mc="http://schemas.openxmlformats.org/markup-compatibility/2006" xmlns:a14="http://schemas.microsoft.com/office/drawing/2010/main">
        <mc:Choice Requires="a14">
          <p:sp>
            <p:nvSpPr>
              <p:cNvPr id="5" name="QB_6_BD.52_1#7b7ce11f2?vbadefaultcenterpage=1&amp;parentnodeid=669744206&amp;vbahtmlprocessed=1&amp;bbb=1&amp;hasbroken=1"/>
              <p:cNvSpPr/>
              <p:nvPr/>
            </p:nvSpPr>
            <p:spPr>
              <a:xfrm>
                <a:off x="502920" y="1983391"/>
                <a:ext cx="11183112" cy="107823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典例1</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（2024 </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广州模拟）</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写出经过点</a:t>
                </a:r>
                <a14:m>
                  <m:oMath xmlns:m="http://schemas.openxmlformats.org/officeDocument/2006/math">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且被圆</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截得的</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弦长为</a:t>
                </a:r>
                <a14:m>
                  <m:oMath xmlns:m="http://schemas.openxmlformats.org/officeDocument/2006/math">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的一条直线的方程为</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__________________________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5" name="QB_6_BD.52_1#7b7ce11f2?vbadefaultcenterpage=1&amp;parentnodeid=669744206&amp;vbahtmlprocessed=1&amp;bbb=1&amp;hasbroken=1"/>
              <p:cNvSpPr>
                <a:spLocks noRot="1" noChangeAspect="1" noMove="1" noResize="1" noEditPoints="1" noAdjustHandles="1" noChangeArrowheads="1" noChangeShapeType="1" noTextEdit="1"/>
              </p:cNvSpPr>
              <p:nvPr/>
            </p:nvSpPr>
            <p:spPr>
              <a:xfrm>
                <a:off x="502920" y="1983391"/>
                <a:ext cx="11183112" cy="1078230"/>
              </a:xfrm>
              <a:prstGeom prst="rect">
                <a:avLst/>
              </a:prstGeom>
              <a:blipFill rotWithShape="1">
                <a:blip r:embed="rId4"/>
                <a:stretch>
                  <a:fillRect t="-27" r="1" b="-48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QB_6_AN.53_1#7b7ce11f2.blank?vbadefaultcenterpage=1&amp;parentnodeid=669744206&amp;vbapositionanswer=26&amp;vbahtmlprocessed=1"/>
              <p:cNvSpPr/>
              <p:nvPr/>
            </p:nvSpPr>
            <p:spPr>
              <a:xfrm>
                <a:off x="4567047" y="2623408"/>
                <a:ext cx="3908679" cy="354965"/>
              </a:xfrm>
              <a:prstGeom prst="rect">
                <a:avLst/>
              </a:prstGeom>
              <a:noFill/>
            </p:spPr>
            <p:txBody>
              <a:bodyPr wrap="none" lIns="0" tIns="0" rIns="0" bIns="0" rtlCol="0" anchor="t"/>
              <a:lstStyle/>
              <a:p>
                <a:pPr marL="0" algn="ctr" latinLnBrk="1">
                  <a:lnSpc>
                    <a:spcPts val="29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00" dirty="0"/>
              </a:p>
            </p:txBody>
          </p:sp>
        </mc:Choice>
        <mc:Fallback xmlns="">
          <p:sp>
            <p:nvSpPr>
              <p:cNvPr id="6" name="QB_6_AN.53_1#7b7ce11f2.blank?vbadefaultcenterpage=1&amp;parentnodeid=669744206&amp;vbapositionanswer=26&amp;vbahtmlprocessed=1"/>
              <p:cNvSpPr>
                <a:spLocks noRot="1" noChangeAspect="1" noMove="1" noResize="1" noEditPoints="1" noAdjustHandles="1" noChangeArrowheads="1" noChangeShapeType="1" noTextEdit="1"/>
              </p:cNvSpPr>
              <p:nvPr/>
            </p:nvSpPr>
            <p:spPr>
              <a:xfrm>
                <a:off x="4567047" y="2623408"/>
                <a:ext cx="3908679" cy="354965"/>
              </a:xfrm>
              <a:prstGeom prst="rect">
                <a:avLst/>
              </a:prstGeom>
              <a:blipFill rotWithShape="1">
                <a:blip r:embed="rId5"/>
                <a:stretch>
                  <a:fillRect l="-3" t="-6861" r="10" b="-3694"/>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2_BD#818f958a5.fixed?vbadefaultcenterpage=1&amp;parentnodeid=3474d8d56&amp;vbahtmlprocessed=1"/>
          <p:cNvSpPr/>
          <p:nvPr/>
        </p:nvSpPr>
        <p:spPr>
          <a:xfrm>
            <a:off x="621792" y="932688"/>
            <a:ext cx="10981944" cy="1152144"/>
          </a:xfrm>
          <a:prstGeom prst="rect">
            <a:avLst/>
          </a:prstGeom>
          <a:noFill/>
        </p:spPr>
        <p:txBody>
          <a:bodyPr wrap="square" lIns="0" tIns="0" rIns="0" bIns="0" rtlCol="0" anchor="ctr"/>
          <a:lstStyle/>
          <a:p>
            <a:pPr algn="ctr" latinLnBrk="1">
              <a:lnSpc>
                <a:spcPct val="100000"/>
              </a:lnSpc>
            </a:pPr>
            <a:r>
              <a:rPr lang="en-US" altLang="zh-CN" sz="40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基础课45</a:t>
            </a:r>
            <a:r>
              <a:rPr lang="en-US" altLang="zh-CN" sz="4000" b="1" i="0" dirty="0">
                <a:solidFill>
                  <a:srgbClr val="01448D"/>
                </a:solidFill>
                <a:latin typeface="宋体" panose="02010600030101010101" pitchFamily="2" charset="-122"/>
                <a:ea typeface="宋体" panose="02010600030101010101" pitchFamily="2" charset="-122"/>
                <a:cs typeface="宋体" panose="02010600030101010101" pitchFamily="34" charset="-120"/>
              </a:rPr>
              <a:t> </a:t>
            </a:r>
            <a:r>
              <a:rPr lang="en-US" altLang="zh-CN" sz="40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直线与圆、圆与圆的位置关系</a:t>
            </a:r>
            <a:endParaRPr lang="en-US" altLang="zh-CN" sz="4000" dirty="0"/>
          </a:p>
        </p:txBody>
      </p:sp>
      <p:pic>
        <p:nvPicPr>
          <p:cNvPr id="3" name="C_0#818f958a5?linknodeid=94b747b3f&amp;catalogrefid=94b747b3f&amp;parentnodeid=3474d8d56&amp;vbahtmlprocessed=1" descr="preencoded.png">
            <a:hlinkClick r:id="rId3" action="ppaction://hlinksldjump"/>
          </p:cNvPr>
          <p:cNvPicPr>
            <a:picLocks noChangeAspect="1"/>
          </p:cNvPicPr>
          <p:nvPr/>
        </p:nvPicPr>
        <p:blipFill>
          <a:blip r:embed="rId4"/>
          <a:stretch>
            <a:fillRect/>
          </a:stretch>
        </p:blipFill>
        <p:spPr>
          <a:xfrm>
            <a:off x="4553712" y="2642616"/>
            <a:ext cx="502920" cy="502920"/>
          </a:xfrm>
          <a:prstGeom prst="rect">
            <a:avLst/>
          </a:prstGeom>
        </p:spPr>
      </p:pic>
      <p:sp>
        <p:nvSpPr>
          <p:cNvPr id="4" name="C_0#818f958a5?linknodeid=94b747b3f&amp;catalogrefid=94b747b3f&amp;parentnodeid=3474d8d56&amp;vbahtmlprocessed=1">
            <a:hlinkClick r:id="rId3" action="ppaction://hlinksldjump"/>
          </p:cNvPr>
          <p:cNvSpPr/>
          <p:nvPr/>
        </p:nvSpPr>
        <p:spPr>
          <a:xfrm>
            <a:off x="5202936" y="2615184"/>
            <a:ext cx="3639312" cy="557784"/>
          </a:xfrm>
          <a:prstGeom prst="rect">
            <a:avLst/>
          </a:prstGeom>
          <a:noFill/>
        </p:spPr>
        <p:txBody>
          <a:bodyPr wrap="square" lIns="0" tIns="0" rIns="0" bIns="0" rtlCol="0" anchor="ctr"/>
          <a:lstStyle/>
          <a:p>
            <a:pPr marL="144145" algn="l" latinLnBrk="1">
              <a:lnSpc>
                <a:spcPct val="100000"/>
              </a:lnSpc>
            </a:pPr>
            <a:r>
              <a:rPr lang="en-US" altLang="zh-CN" sz="31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基础知识·诊断</a:t>
            </a:r>
            <a:endParaRPr lang="en-US" altLang="zh-CN" sz="3050" dirty="0"/>
          </a:p>
        </p:txBody>
      </p:sp>
      <p:pic>
        <p:nvPicPr>
          <p:cNvPr id="5" name="C_0#818f958a5?linknodeid=82e23515b&amp;catalogrefid=82e23515b&amp;parentnodeid=3474d8d56&amp;vbahtmlprocessed=1" descr="preencoded.png">
            <a:hlinkClick r:id="rId5" action="ppaction://hlinksldjump"/>
          </p:cNvPr>
          <p:cNvPicPr>
            <a:picLocks noChangeAspect="1"/>
          </p:cNvPicPr>
          <p:nvPr/>
        </p:nvPicPr>
        <p:blipFill>
          <a:blip r:embed="rId4"/>
          <a:stretch>
            <a:fillRect/>
          </a:stretch>
        </p:blipFill>
        <p:spPr>
          <a:xfrm>
            <a:off x="4553712" y="3557016"/>
            <a:ext cx="502920" cy="502920"/>
          </a:xfrm>
          <a:prstGeom prst="rect">
            <a:avLst/>
          </a:prstGeom>
        </p:spPr>
      </p:pic>
      <p:sp>
        <p:nvSpPr>
          <p:cNvPr id="6" name="C_0#818f958a5?linknodeid=82e23515b&amp;catalogrefid=82e23515b&amp;parentnodeid=3474d8d56&amp;vbahtmlprocessed=1">
            <a:hlinkClick r:id="rId5" action="ppaction://hlinksldjump"/>
          </p:cNvPr>
          <p:cNvSpPr/>
          <p:nvPr/>
        </p:nvSpPr>
        <p:spPr>
          <a:xfrm>
            <a:off x="5202936" y="3529584"/>
            <a:ext cx="3639312" cy="557784"/>
          </a:xfrm>
          <a:prstGeom prst="rect">
            <a:avLst/>
          </a:prstGeom>
          <a:noFill/>
        </p:spPr>
        <p:txBody>
          <a:bodyPr wrap="square" lIns="0" tIns="0" rIns="0" bIns="0" rtlCol="0" anchor="ctr"/>
          <a:lstStyle/>
          <a:p>
            <a:pPr marL="144145" algn="l" latinLnBrk="1">
              <a:lnSpc>
                <a:spcPct val="100000"/>
              </a:lnSpc>
            </a:pPr>
            <a:r>
              <a:rPr lang="en-US" altLang="zh-CN" sz="31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考点聚焦·突破</a:t>
            </a:r>
            <a:endParaRPr lang="en-US" altLang="zh-CN" sz="3050" dirty="0"/>
          </a:p>
        </p:txBody>
      </p:sp>
      <p:pic>
        <p:nvPicPr>
          <p:cNvPr id="7" name="C_0#818f958a5?linknodeid=9a4cccf53&amp;catalogrefid=9a4cccf53&amp;parentnodeid=3474d8d56&amp;vbahtmlprocessed=1" descr="preencoded.png">
            <a:hlinkClick r:id="rId6" action="ppaction://hlinksldjump"/>
          </p:cNvPr>
          <p:cNvPicPr>
            <a:picLocks noChangeAspect="1"/>
          </p:cNvPicPr>
          <p:nvPr/>
        </p:nvPicPr>
        <p:blipFill>
          <a:blip r:embed="rId4"/>
          <a:stretch>
            <a:fillRect/>
          </a:stretch>
        </p:blipFill>
        <p:spPr>
          <a:xfrm>
            <a:off x="4553712" y="4480560"/>
            <a:ext cx="502920" cy="502920"/>
          </a:xfrm>
          <a:prstGeom prst="rect">
            <a:avLst/>
          </a:prstGeom>
        </p:spPr>
      </p:pic>
      <p:sp>
        <p:nvSpPr>
          <p:cNvPr id="8" name="C_0#818f958a5?linknodeid=9a4cccf53&amp;catalogrefid=9a4cccf53&amp;parentnodeid=3474d8d56&amp;vbahtmlprocessed=1">
            <a:hlinkClick r:id="rId6" action="ppaction://hlinksldjump"/>
          </p:cNvPr>
          <p:cNvSpPr/>
          <p:nvPr/>
        </p:nvSpPr>
        <p:spPr>
          <a:xfrm>
            <a:off x="5202936" y="4453128"/>
            <a:ext cx="3639312" cy="557784"/>
          </a:xfrm>
          <a:prstGeom prst="rect">
            <a:avLst/>
          </a:prstGeom>
          <a:noFill/>
        </p:spPr>
        <p:txBody>
          <a:bodyPr wrap="square" lIns="0" tIns="0" rIns="0" bIns="0" rtlCol="0" anchor="ctr"/>
          <a:lstStyle/>
          <a:p>
            <a:pPr marL="144145" algn="l" latinLnBrk="1">
              <a:lnSpc>
                <a:spcPct val="100000"/>
              </a:lnSpc>
            </a:pPr>
            <a:r>
              <a:rPr lang="en-US" altLang="zh-CN" sz="31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拓展教材</a:t>
            </a:r>
            <a:r>
              <a:rPr lang="en-US" altLang="zh-CN" sz="3100" b="0" i="0" dirty="0">
                <a:solidFill>
                  <a:srgbClr val="E81B23"/>
                </a:solidFill>
                <a:latin typeface="宋体" panose="02010600030101010101" pitchFamily="2" charset="-122"/>
                <a:ea typeface="宋体" panose="02010600030101010101" pitchFamily="2" charset="-122"/>
                <a:cs typeface="宋体" panose="02010600030101010101" pitchFamily="34" charset="-120"/>
              </a:rPr>
              <a:t> </a:t>
            </a:r>
            <a:r>
              <a:rPr lang="en-US" altLang="zh-CN" sz="31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深度学习</a:t>
            </a:r>
            <a:endParaRPr lang="en-US" altLang="zh-CN" sz="3050" dirty="0"/>
          </a:p>
        </p:txBody>
      </p:sp>
    </p:spTree>
  </p:cSld>
  <p:clrMapOvr>
    <a:masterClrMapping/>
  </p:clrMapOvr>
  <p:transition>
    <p:split dir="in"/>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AS.54_1#7b7ce11f2?vbadefaultcenterpage=1&amp;parentnodeid=669744206&amp;vbahtmlprocessed=1&amp;bbb=1&amp;hasbroken=1"/>
              <p:cNvSpPr/>
              <p:nvPr/>
            </p:nvSpPr>
            <p:spPr>
              <a:xfrm>
                <a:off x="502920" y="1539413"/>
                <a:ext cx="11183112" cy="4029075"/>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圆的方程可化为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，圆心为点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，半径</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当过点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的直线的斜率不存在时，直线方程为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，此时圆心在直线上</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，弦长</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，不满足题意，所以过点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的直线的斜率存在，设过点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的直线的方</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，则圆心</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到直线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的距离</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ra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rad>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依题意得</a:t>
                </a:r>
                <a14:m>
                  <m:oMath xmlns:m="http://schemas.openxmlformats.org/officeDocument/2006/math">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1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故所求直线的方程为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6_AS.54_1#7b7ce11f2?vbadefaultcenterpage=1&amp;parentnodeid=669744206&amp;vbahtmlprocessed=1&amp;bbb=1&amp;hasbroken=1"/>
              <p:cNvSpPr>
                <a:spLocks noRot="1" noChangeAspect="1" noMove="1" noResize="1" noEditPoints="1" noAdjustHandles="1" noChangeArrowheads="1" noChangeShapeType="1" noTextEdit="1"/>
              </p:cNvSpPr>
              <p:nvPr/>
            </p:nvSpPr>
            <p:spPr>
              <a:xfrm>
                <a:off x="502920" y="1539413"/>
                <a:ext cx="11183112" cy="4029075"/>
              </a:xfrm>
              <a:prstGeom prst="rect">
                <a:avLst/>
              </a:prstGeom>
              <a:blipFill rotWithShape="1">
                <a:blip r:embed="rId3"/>
                <a:stretch>
                  <a:fillRect t="-4" r="-2418" b="-532"/>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6_BD#d05a81378?vbadefaultcenterpage=1&amp;parentnodeid=669744206&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4480560" y="1296493"/>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3" name="P_6_BD#d05a81378?vbadefaultcenterpage=1&amp;parentnodeid=669744206&amp;vbahtmlprocessed=1"/>
          <p:cNvSpPr/>
          <p:nvPr/>
        </p:nvSpPr>
        <p:spPr>
          <a:xfrm>
            <a:off x="502920" y="1822781"/>
            <a:ext cx="11183112" cy="490220"/>
          </a:xfrm>
          <a:prstGeom prst="rect">
            <a:avLst/>
          </a:prstGeom>
          <a:noFill/>
        </p:spPr>
        <p:txBody>
          <a:bodyPr wrap="squar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有关弦长问题的两种求法</a:t>
            </a:r>
            <a:endParaRPr lang="en-US" altLang="zh-CN" sz="2400" dirty="0"/>
          </a:p>
        </p:txBody>
      </p:sp>
      <mc:AlternateContent xmlns:mc="http://schemas.openxmlformats.org/markup-compatibility/2006" xmlns:a14="http://schemas.microsoft.com/office/drawing/2010/main">
        <mc:Choice Requires="a14">
          <p:graphicFrame>
            <p:nvGraphicFramePr>
              <p:cNvPr id="31" name="P_6_BD#d05a81378?colgroup=2,33&amp;vbadefaultcenterpage=1&amp;parentnodeid=669744206&amp;vbahtmlprocessed=1&amp;bbb=1&amp;hasbroken=1"/>
              <p:cNvGraphicFramePr>
                <a:graphicFrameLocks noGrp="1"/>
              </p:cNvGraphicFramePr>
              <p:nvPr/>
            </p:nvGraphicFramePr>
            <p:xfrm>
              <a:off x="502920" y="2445081"/>
              <a:ext cx="11155680" cy="3506661"/>
            </p:xfrm>
            <a:graphic>
              <a:graphicData uri="http://schemas.openxmlformats.org/drawingml/2006/table">
                <a:tbl>
                  <a:tblPr/>
                  <a:tblGrid>
                    <a:gridCol w="859536">
                      <a:extLst>
                        <a:ext uri="{9D8B030D-6E8A-4147-A177-3AD203B41FA5}">
                          <a16:colId xmlns:a16="http://schemas.microsoft.com/office/drawing/2014/main" val="20000"/>
                        </a:ext>
                      </a:extLst>
                    </a:gridCol>
                    <a:gridCol w="10296144">
                      <a:extLst>
                        <a:ext uri="{9D8B030D-6E8A-4147-A177-3AD203B41FA5}">
                          <a16:colId xmlns:a16="http://schemas.microsoft.com/office/drawing/2014/main" val="20001"/>
                        </a:ext>
                      </a:extLst>
                    </a:gridCol>
                  </a:tblGrid>
                  <a:tr h="1441387">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几何</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直线被圆截得的半弦长</a:t>
                          </a:r>
                          <a14:m>
                            <m:oMath xmlns:m="http://schemas.openxmlformats.org/officeDocument/2006/math">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、弦心距</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和圆的半径</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构成直角三角形</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,即</a:t>
                          </a:r>
                        </a:p>
                        <a:p>
                          <a:pPr marL="0" lvl="0" indent="0" algn="l" latinLnBrk="1" hangingPunct="0">
                            <a:lnSpc>
                              <a:spcPct val="130000"/>
                            </a:lnSpc>
                          </a:pP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den>
                                      </m:f>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63039">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代数</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联立直线方程和圆的方程,消元转化为关于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的一元二次方程</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,由根与系数的关</a:t>
                          </a: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系</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,即可求得弦长</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或</a:t>
                          </a:r>
                        </a:p>
                        <a:p>
                          <a:pPr marL="0" lvl="0" indent="0" algn="l" latinLnBrk="1" hangingPunct="0">
                            <a:lnSpc>
                              <a:spcPct val="130000"/>
                            </a:lnSpc>
                          </a:pP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num>
                                    <m:den>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e>
                              </m:ra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num>
                                    <m:den>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e>
                              </m:rad>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31" name="P_6_BD#d05a81378?colgroup=2,33&amp;vbadefaultcenterpage=1&amp;parentnodeid=669744206&amp;vbahtmlprocessed=1&amp;bbb=1&amp;hasbroken=1"/>
              <p:cNvGraphicFramePr>
                <a:graphicFrameLocks noGrp="1"/>
              </p:cNvGraphicFramePr>
              <p:nvPr/>
            </p:nvGraphicFramePr>
            <p:xfrm>
              <a:off x="502920" y="2445081"/>
              <a:ext cx="11155680" cy="3404426"/>
            </p:xfrm>
            <a:graphic>
              <a:graphicData uri="http://schemas.openxmlformats.org/drawingml/2006/table">
                <a:tbl>
                  <a:tblPr/>
                  <a:tblGrid>
                    <a:gridCol w="859536"/>
                    <a:gridCol w="10296144"/>
                  </a:tblGrid>
                  <a:tr h="1482725">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几何</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r>
                  <a:tr h="2054860">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代数</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r>
                </a:tbl>
              </a:graphicData>
            </a:graphic>
          </p:graphicFrame>
        </mc:Fallback>
      </mc:AlternateContent>
    </p:spTree>
  </p:cSld>
  <p:clrMapOvr>
    <a:masterClrMapping/>
  </p:clrMapOvr>
  <p:transition>
    <p:split dir="in"/>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5_BD#c178b4446?vbadefaultcenterpage=1&amp;parentnodeid=f6f03327b&amp;inlineimagemarkindex=2&amp;vbahtmlprocessed=1" descr="preencoded.png"/>
          <p:cNvPicPr>
            <a:picLocks noChangeAspect="1"/>
          </p:cNvPicPr>
          <p:nvPr/>
        </p:nvPicPr>
        <p:blipFill>
          <a:blip r:embed="rId3"/>
          <a:stretch>
            <a:fillRect/>
          </a:stretch>
        </p:blipFill>
        <p:spPr>
          <a:xfrm>
            <a:off x="528098" y="886684"/>
            <a:ext cx="1435608" cy="384048"/>
          </a:xfrm>
          <a:prstGeom prst="rect">
            <a:avLst/>
          </a:prstGeom>
        </p:spPr>
      </p:pic>
      <p:sp>
        <p:nvSpPr>
          <p:cNvPr id="3" name="C_5_BD#c178b4446?vbadefaultcenterpage=1&amp;parentnodeid=f6f03327b&amp;vbahtmlprocessed=1"/>
          <p:cNvSpPr/>
          <p:nvPr/>
        </p:nvSpPr>
        <p:spPr>
          <a:xfrm>
            <a:off x="502920" y="756000"/>
            <a:ext cx="11183112" cy="721360"/>
          </a:xfrm>
          <a:prstGeom prst="rect">
            <a:avLst/>
          </a:prstGeom>
          <a:noFill/>
        </p:spPr>
        <p:txBody>
          <a:bodyPr wrap="square" lIns="0" tIns="0" rIns="0" bIns="0" rtlCol="0" anchor="t"/>
          <a:lstStyle/>
          <a:p>
            <a:pPr algn="l" latinLnBrk="1">
              <a:lnSpc>
                <a:spcPct val="150000"/>
              </a:lnSpc>
            </a:pP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&amp;</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2&amp;</a:t>
            </a:r>
            <a:r>
              <a:rPr lang="en-US" altLang="zh-CN" sz="900" b="0" i="0" kern="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6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切线问题</a:t>
            </a:r>
            <a:endParaRPr lang="en-US" altLang="zh-CN" sz="100" dirty="0"/>
          </a:p>
        </p:txBody>
      </p:sp>
      <mc:AlternateContent xmlns:mc="http://schemas.openxmlformats.org/markup-compatibility/2006" xmlns:a14="http://schemas.microsoft.com/office/drawing/2010/main">
        <mc:Choice Requires="a14">
          <p:sp>
            <p:nvSpPr>
              <p:cNvPr id="4" name="QC_7_BD.55_1#6fac8db9a?vbadefaultcenterpage=1&amp;parentnodeid=7fb4ebcd0&amp;vbahtmlprocessed=1&amp;bbb=1&amp;hasbroken=1"/>
              <p:cNvSpPr/>
              <p:nvPr/>
            </p:nvSpPr>
            <p:spPr>
              <a:xfrm>
                <a:off x="502920" y="1345851"/>
                <a:ext cx="11183112" cy="1088136"/>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典例2</a:t>
                </a:r>
                <a:r>
                  <a:rPr lang="en-US" altLang="zh-CN" sz="240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（2024</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福建模拟）</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ra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与圆</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相交于</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两点，则“</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&lt;6</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4&lt;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&lt;5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C_7_BD.55_1#6fac8db9a?vbadefaultcenterpage=1&amp;parentnodeid=7fb4ebcd0&amp;vbahtmlprocessed=1&amp;bbb=1&amp;hasbroken=1"/>
              <p:cNvSpPr>
                <a:spLocks noRot="1" noChangeAspect="1" noMove="1" noResize="1" noEditPoints="1" noAdjustHandles="1" noChangeArrowheads="1" noChangeShapeType="1" noTextEdit="1"/>
              </p:cNvSpPr>
              <p:nvPr/>
            </p:nvSpPr>
            <p:spPr>
              <a:xfrm>
                <a:off x="502920" y="1345851"/>
                <a:ext cx="11183112" cy="1088136"/>
              </a:xfrm>
              <a:prstGeom prst="rect">
                <a:avLst/>
              </a:prstGeom>
              <a:blipFill rotWithShape="1">
                <a:blip r:embed="rId4"/>
                <a:stretch>
                  <a:fillRect t="-26" r="1" b="-9217"/>
                </a:stretch>
              </a:blipFill>
            </p:spPr>
            <p:txBody>
              <a:bodyPr/>
              <a:lstStyle/>
              <a:p>
                <a:r>
                  <a:rPr lang="zh-CN" altLang="en-US">
                    <a:noFill/>
                  </a:rPr>
                  <a:t> </a:t>
                </a:r>
              </a:p>
            </p:txBody>
          </p:sp>
        </mc:Fallback>
      </mc:AlternateContent>
      <p:sp>
        <p:nvSpPr>
          <p:cNvPr id="5" name="QC_7_AN.56_1#6fac8db9a.bracket?vbadefaultcenterpage=1&amp;parentnodeid=7fb4ebcd0&amp;vbapositionanswer=27&amp;vbahtmlprocessed=1"/>
          <p:cNvSpPr/>
          <p:nvPr/>
        </p:nvSpPr>
        <p:spPr>
          <a:xfrm>
            <a:off x="6331141" y="1947958"/>
            <a:ext cx="423863" cy="478600"/>
          </a:xfrm>
          <a:prstGeom prst="rect">
            <a:avLst/>
          </a:prstGeom>
          <a:noFill/>
        </p:spPr>
        <p:txBody>
          <a:bodyPr wrap="none" lIns="0" tIns="0" rIns="0" bIns="0" rtlCol="0" anchor="t"/>
          <a:lstStyle/>
          <a:p>
            <a:pPr marL="0"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B</a:t>
            </a:r>
            <a:endParaRPr lang="en-US" altLang="zh-CN" sz="2400" dirty="0"/>
          </a:p>
        </p:txBody>
      </p:sp>
      <p:sp>
        <p:nvSpPr>
          <p:cNvPr id="6" name="QC_7_BD.57_1#6fac8db9a.choices?vbadefaultcenterpage=1&amp;parentnodeid=7fb4ebcd0&amp;vbahtmlprocessed=1"/>
          <p:cNvSpPr/>
          <p:nvPr/>
        </p:nvSpPr>
        <p:spPr>
          <a:xfrm>
            <a:off x="502920" y="2445608"/>
            <a:ext cx="11183112" cy="1034669"/>
          </a:xfrm>
          <a:prstGeom prst="rect">
            <a:avLst/>
          </a:prstGeom>
          <a:noFill/>
        </p:spPr>
        <p:txBody>
          <a:bodyPr wrap="square" lIns="0" tIns="0" rIns="0" bIns="0" rtlCol="0" anchor="t"/>
          <a:lstStyle/>
          <a:p>
            <a:pPr latinLnBrk="1">
              <a:lnSpc>
                <a:spcPct val="150000"/>
              </a:lnSpc>
              <a:tabLst>
                <a:tab pos="569912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.充分不必要条件</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.必要不充分条件</a:t>
            </a:r>
            <a:endParaRPr lang="en-US" altLang="zh-CN" sz="2400" dirty="0"/>
          </a:p>
          <a:p>
            <a:pPr latinLnBrk="1">
              <a:lnSpc>
                <a:spcPct val="150000"/>
              </a:lnSpc>
              <a:tabLst>
                <a:tab pos="569912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.充要条件</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.既不充分也不必要条件</a:t>
            </a:r>
            <a:endParaRPr lang="en-US" altLang="zh-CN" sz="2400" dirty="0"/>
          </a:p>
        </p:txBody>
      </p:sp>
      <mc:AlternateContent xmlns:mc="http://schemas.openxmlformats.org/markup-compatibility/2006" xmlns:a14="http://schemas.microsoft.com/office/drawing/2010/main">
        <mc:Choice Requires="a14">
          <p:sp>
            <p:nvSpPr>
              <p:cNvPr id="7" name="QC_7_AS.58_1#6fac8db9a?vbadefaultcenterpage=1&amp;parentnodeid=7fb4ebcd0&amp;vbahtmlprocessed=1&amp;bbb=1&amp;hasbroken=1"/>
              <p:cNvSpPr/>
              <p:nvPr/>
            </p:nvSpPr>
            <p:spPr>
              <a:xfrm>
                <a:off x="502920" y="3487008"/>
                <a:ext cx="11183112" cy="2635822"/>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与圆</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相交于</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两点</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，所以设圆心到</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直线的距离为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&lt;6</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等价于</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&lt;6</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4&lt;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4&lt;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ra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&lt;5</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4&lt;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&lt;5</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−5&lt;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&lt;−4</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&lt;6</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”是“</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4&lt;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”的必要</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不充分条件</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.故选B.</a:t>
                </a:r>
                <a:endParaRPr lang="en-US" altLang="zh-CN" sz="2400" dirty="0"/>
              </a:p>
            </p:txBody>
          </p:sp>
        </mc:Choice>
        <mc:Fallback xmlns="">
          <p:sp>
            <p:nvSpPr>
              <p:cNvPr id="7" name="QC_7_AS.58_1#6fac8db9a?vbadefaultcenterpage=1&amp;parentnodeid=7fb4ebcd0&amp;vbahtmlprocessed=1&amp;bbb=1&amp;hasbroken=1"/>
              <p:cNvSpPr>
                <a:spLocks noRot="1" noChangeAspect="1" noMove="1" noResize="1" noEditPoints="1" noAdjustHandles="1" noChangeArrowheads="1" noChangeShapeType="1" noTextEdit="1"/>
              </p:cNvSpPr>
              <p:nvPr/>
            </p:nvSpPr>
            <p:spPr>
              <a:xfrm>
                <a:off x="502920" y="3487008"/>
                <a:ext cx="11183112" cy="2635822"/>
              </a:xfrm>
              <a:prstGeom prst="rect">
                <a:avLst/>
              </a:prstGeom>
              <a:blipFill rotWithShape="1">
                <a:blip r:embed="rId5"/>
                <a:stretch>
                  <a:fillRect t="-8" r="1" b="-1223"/>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left)">
                                      <p:cBhvr>
                                        <p:cTn id="7" dur="500"/>
                                        <p:tgtEl>
                                          <p:spTgt spid="5">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left)">
                                      <p:cBhvr>
                                        <p:cTn id="15" dur="500"/>
                                        <p:tgtEl>
                                          <p:spTgt spid="7">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left)">
                                      <p:cBhvr>
                                        <p:cTn id="18" dur="500"/>
                                        <p:tgtEl>
                                          <p:spTgt spid="7">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wipe(left)">
                                      <p:cBhvr>
                                        <p:cTn id="21" dur="500"/>
                                        <p:tgtEl>
                                          <p:spTgt spid="7">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wipe(left)">
                                      <p:cBhvr>
                                        <p:cTn id="24" dur="500"/>
                                        <p:tgtEl>
                                          <p:spTgt spid="7">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wipe(left)">
                                      <p:cBhvr>
                                        <p:cTn id="27"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7" grpId="0"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7_BD.59_1#bee323437?vbadefaultcenterpage=1&amp;parentnodeid=7fb4ebcd0&amp;vbahtmlprocessed=1&amp;bbb=1&amp;hasbroken=1"/>
              <p:cNvSpPr/>
              <p:nvPr/>
            </p:nvSpPr>
            <p:spPr>
              <a:xfrm>
                <a:off x="502920" y="3055666"/>
                <a:ext cx="11183112" cy="1034669"/>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（2022 </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新高考Ⅰ卷）</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写出与圆</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和</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=16</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都相切</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的一条直线的方程</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______________________________________________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7_BD.59_1#bee323437?vbadefaultcenterpage=1&amp;parentnodeid=7fb4ebcd0&amp;vbahtmlprocessed=1&amp;bbb=1&amp;hasbroken=1"/>
              <p:cNvSpPr>
                <a:spLocks noRot="1" noChangeAspect="1" noMove="1" noResize="1" noEditPoints="1" noAdjustHandles="1" noChangeArrowheads="1" noChangeShapeType="1" noTextEdit="1"/>
              </p:cNvSpPr>
              <p:nvPr/>
            </p:nvSpPr>
            <p:spPr>
              <a:xfrm>
                <a:off x="502920" y="3055666"/>
                <a:ext cx="11183112" cy="1034669"/>
              </a:xfrm>
              <a:prstGeom prst="rect">
                <a:avLst/>
              </a:prstGeom>
              <a:blipFill rotWithShape="1">
                <a:blip r:embed="rId3"/>
                <a:stretch>
                  <a:fillRect t="-4" r="1" b="-80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B_7_AN.60_1#bee323437.blank?vbadefaultcenterpage=1&amp;parentnodeid=7fb4ebcd0&amp;vbapositionanswer=28&amp;vbahtmlprocessed=1"/>
              <p:cNvSpPr/>
              <p:nvPr/>
            </p:nvSpPr>
            <p:spPr>
              <a:xfrm>
                <a:off x="3246120" y="3658915"/>
                <a:ext cx="7020433" cy="354965"/>
              </a:xfrm>
              <a:prstGeom prst="rect">
                <a:avLst/>
              </a:prstGeom>
              <a:noFill/>
            </p:spPr>
            <p:txBody>
              <a:bodyPr wrap="none" lIns="0" tIns="0" rIns="0" bIns="0" rtlCol="0" anchor="t"/>
              <a:lstStyle/>
              <a:p>
                <a:pPr marL="0" algn="ctr" latinLnBrk="1">
                  <a:lnSpc>
                    <a:spcPts val="29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00" dirty="0"/>
              </a:p>
            </p:txBody>
          </p:sp>
        </mc:Choice>
        <mc:Fallback xmlns="">
          <p:sp>
            <p:nvSpPr>
              <p:cNvPr id="3" name="QB_7_AN.60_1#bee323437.blank?vbadefaultcenterpage=1&amp;parentnodeid=7fb4ebcd0&amp;vbapositionanswer=28&amp;vbahtmlprocessed=1"/>
              <p:cNvSpPr>
                <a:spLocks noRot="1" noChangeAspect="1" noMove="1" noResize="1" noEditPoints="1" noAdjustHandles="1" noChangeArrowheads="1" noChangeShapeType="1" noTextEdit="1"/>
              </p:cNvSpPr>
              <p:nvPr/>
            </p:nvSpPr>
            <p:spPr>
              <a:xfrm>
                <a:off x="3246120" y="3658915"/>
                <a:ext cx="7020433" cy="354965"/>
              </a:xfrm>
              <a:prstGeom prst="rect">
                <a:avLst/>
              </a:prstGeom>
              <a:blipFill rotWithShape="1">
                <a:blip r:embed="rId4"/>
                <a:stretch>
                  <a:fillRect t="-6811" r="7" b="-3744"/>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7_AS.61_1#bee323437?vbadefaultcenterpage=1&amp;parentnodeid=7fb4ebcd0&amp;vbahtmlprocessed=1&amp;bbb=1&amp;hasbroken=1"/>
              <p:cNvSpPr/>
              <p:nvPr/>
            </p:nvSpPr>
            <p:spPr>
              <a:xfrm>
                <a:off x="502920" y="873202"/>
                <a:ext cx="11183112" cy="1105726"/>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由两圆方程可得，两圆圆心距</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，两圆半径分别为</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，所以两圆外切，所以两圆有三条公切线，如图所示.</a:t>
                </a:r>
                <a:endParaRPr lang="en-US" altLang="zh-CN" sz="2400" dirty="0"/>
              </a:p>
            </p:txBody>
          </p:sp>
        </mc:Choice>
        <mc:Fallback xmlns="">
          <p:sp>
            <p:nvSpPr>
              <p:cNvPr id="2" name="QB_7_AS.61_1#bee323437?vbadefaultcenterpage=1&amp;parentnodeid=7fb4ebcd0&amp;vbahtmlprocessed=1&amp;bbb=1&amp;hasbroken=1"/>
              <p:cNvSpPr>
                <a:spLocks noRot="1" noChangeAspect="1" noMove="1" noResize="1" noEditPoints="1" noAdjustHandles="1" noChangeArrowheads="1" noChangeShapeType="1" noTextEdit="1"/>
              </p:cNvSpPr>
              <p:nvPr/>
            </p:nvSpPr>
            <p:spPr>
              <a:xfrm>
                <a:off x="502920" y="873202"/>
                <a:ext cx="11183112" cy="1105726"/>
              </a:xfrm>
              <a:prstGeom prst="rect">
                <a:avLst/>
              </a:prstGeom>
              <a:blipFill rotWithShape="1">
                <a:blip r:embed="rId3"/>
                <a:stretch>
                  <a:fillRect t="-7" r="1" b="-435"/>
                </a:stretch>
              </a:blipFill>
            </p:spPr>
            <p:txBody>
              <a:bodyPr/>
              <a:lstStyle/>
              <a:p>
                <a:r>
                  <a:rPr lang="zh-CN" altLang="en-US">
                    <a:noFill/>
                  </a:rPr>
                  <a:t> </a:t>
                </a:r>
              </a:p>
            </p:txBody>
          </p:sp>
        </mc:Fallback>
      </mc:AlternateContent>
      <p:pic>
        <p:nvPicPr>
          <p:cNvPr id="3" name="QB_7_AS.61_2#bee323437?vbadefaultcenterpage=1&amp;parentnodeid=7fb4ebcd0&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4407408" y="2113230"/>
            <a:ext cx="3383280" cy="2276856"/>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4" name="QB_7_AS.61_3#bee323437?vbadefaultcenterpage=1&amp;parentnodeid=7fb4ebcd0&amp;vbahtmlprocessed=1&amp;bbb=1&amp;hasbroken=1"/>
              <p:cNvSpPr/>
              <p:nvPr/>
            </p:nvSpPr>
            <p:spPr>
              <a:xfrm>
                <a:off x="502920" y="4526230"/>
                <a:ext cx="11183112" cy="1721168"/>
              </a:xfrm>
              <a:prstGeom prst="rect">
                <a:avLst/>
              </a:prstGeom>
              <a:noFill/>
            </p:spPr>
            <p:txBody>
              <a:bodyPr wrap="none" lIns="0" tIns="0" rIns="0" bIns="0" rtlCol="0" anchor="t"/>
              <a:lstStyle/>
              <a:p>
                <a:pPr algn="l" latinLnBrk="1">
                  <a:lnSpc>
                    <a:spcPct val="11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𝑂𝐶</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,设直线</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e>
                        </m: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1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（负值舍去），</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所以直线</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endParaRPr lang="en-US" altLang="zh-CN" sz="2400" dirty="0"/>
              </a:p>
            </p:txBody>
          </p:sp>
        </mc:Choice>
        <mc:Fallback xmlns="">
          <p:sp>
            <p:nvSpPr>
              <p:cNvPr id="4" name="QB_7_AS.61_3#bee323437?vbadefaultcenterpage=1&amp;parentnodeid=7fb4ebcd0&amp;vbahtmlprocessed=1&amp;bbb=1&amp;hasbroken=1"/>
              <p:cNvSpPr>
                <a:spLocks noRot="1" noChangeAspect="1" noMove="1" noResize="1" noEditPoints="1" noAdjustHandles="1" noChangeArrowheads="1" noChangeShapeType="1" noTextEdit="1"/>
              </p:cNvSpPr>
              <p:nvPr/>
            </p:nvSpPr>
            <p:spPr>
              <a:xfrm>
                <a:off x="502920" y="4526230"/>
                <a:ext cx="11183112" cy="1721168"/>
              </a:xfrm>
              <a:prstGeom prst="rect">
                <a:avLst/>
              </a:prstGeom>
              <a:blipFill rotWithShape="1">
                <a:blip r:embed="rId5"/>
                <a:stretch>
                  <a:fillRect t="-34" r="1" b="-31750"/>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bg/>
                                          </p:spTgt>
                                        </p:tgtEl>
                                        <p:attrNameLst>
                                          <p:attrName>style.visibility</p:attrName>
                                        </p:attrNameLst>
                                      </p:cBhvr>
                                      <p:to>
                                        <p:strVal val="visible"/>
                                      </p:to>
                                    </p:set>
                                    <p:animEffect transition="in" filter="wipe(left)">
                                      <p:cBhvr>
                                        <p:cTn id="19" dur="500"/>
                                        <p:tgtEl>
                                          <p:spTgt spid="4">
                                            <p:bg/>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wipe(left)">
                                      <p:cBhvr>
                                        <p:cTn id="22" dur="500"/>
                                        <p:tgtEl>
                                          <p:spTgt spid="4">
                                            <p:txEl>
                                              <p:pRg st="0" end="0"/>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wipe(left)">
                                      <p:cBhvr>
                                        <p:cTn id="25" dur="500"/>
                                        <p:tgtEl>
                                          <p:spTgt spid="4">
                                            <p:txEl>
                                              <p:pRg st="1" end="1"/>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wipe(left)">
                                      <p:cBhvr>
                                        <p:cTn id="28"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4"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7_AS.61_3#bee323437?vbadefaultcenterpage=1&amp;parentnodeid=7fb4ebcd0&amp;vbahtmlprocessed=1&amp;bbb=1&amp;hasbroken=1"/>
              <p:cNvSpPr/>
              <p:nvPr/>
            </p:nvSpPr>
            <p:spPr>
              <a:xfrm>
                <a:off x="502920" y="755998"/>
                <a:ext cx="11183112" cy="5557139"/>
              </a:xfrm>
              <a:prstGeom prst="rect">
                <a:avLst/>
              </a:prstGeom>
              <a:noFill/>
            </p:spPr>
            <p:txBody>
              <a:bodyPr wrap="none" lIns="0" tIns="0" rIns="0" bIns="0" rtlCol="0" anchor="t"/>
              <a:lstStyle/>
              <a:p>
                <a:pPr algn="l" latinLnBrk="1">
                  <a:lnSpc>
                    <a:spcPct val="144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由图可知</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，直线</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,且</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关于直线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对称，</a:t>
                </a:r>
                <a:endParaRPr lang="en-US" altLang="zh-CN" sz="2400" dirty="0"/>
              </a:p>
              <a:p>
                <a:pPr latinLnBrk="1"/>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联立</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eqAr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eqAr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a:p>
                <a:pPr latinLnBrk="1"/>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即直线</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的交点为</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44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上取一点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,设该点关于直线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的对称点为</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num>
                              <m:den>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eqAr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&amp;</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24</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e>
                        </m:eqAr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𝑘</m:t>
                        </m:r>
                      </m:e>
                      <m: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b>
                        </m:sSub>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24</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num>
                      <m:den>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44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所以直线</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的方程为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24</m:t>
                        </m:r>
                      </m:den>
                    </m:f>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44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故与两圆都相切的一条直线方程是</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7_AS.61_3#bee323437?vbadefaultcenterpage=1&amp;parentnodeid=7fb4ebcd0&amp;vbahtmlprocessed=1&amp;bbb=1&amp;hasbroken=1"/>
              <p:cNvSpPr>
                <a:spLocks noRot="1" noChangeAspect="1" noMove="1" noResize="1" noEditPoints="1" noAdjustHandles="1" noChangeArrowheads="1" noChangeShapeType="1" noTextEdit="1"/>
              </p:cNvSpPr>
              <p:nvPr/>
            </p:nvSpPr>
            <p:spPr>
              <a:xfrm>
                <a:off x="502920" y="755998"/>
                <a:ext cx="11183112" cy="5557139"/>
              </a:xfrm>
              <a:prstGeom prst="rect">
                <a:avLst/>
              </a:prstGeom>
              <a:blipFill rotWithShape="1">
                <a:blip r:embed="rId2"/>
                <a:stretch>
                  <a:fillRect t="-6" r="1" b="11"/>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6_BD#8e79be9ad?vbadefaultcenterpage=1&amp;parentnodeid=c178b4446&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4480560" y="1782141"/>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3" name="P_6_BD#8e79be9ad?vbadefaultcenterpage=1&amp;parentnodeid=c178b4446&amp;vbahtmlprocessed=1"/>
          <p:cNvSpPr/>
          <p:nvPr/>
        </p:nvSpPr>
        <p:spPr>
          <a:xfrm>
            <a:off x="502920" y="2308429"/>
            <a:ext cx="11183112" cy="490220"/>
          </a:xfrm>
          <a:prstGeom prst="rect">
            <a:avLst/>
          </a:prstGeom>
          <a:noFill/>
        </p:spPr>
        <p:txBody>
          <a:bodyPr wrap="squar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求圆的切线方程的两种方法</a:t>
            </a:r>
            <a:endParaRPr lang="en-US" altLang="zh-CN" sz="2400" dirty="0"/>
          </a:p>
        </p:txBody>
      </p:sp>
      <mc:AlternateContent xmlns:mc="http://schemas.openxmlformats.org/markup-compatibility/2006" xmlns:a14="http://schemas.microsoft.com/office/drawing/2010/main">
        <mc:Choice Requires="a14">
          <p:graphicFrame>
            <p:nvGraphicFramePr>
              <p:cNvPr id="35" name="P_6_BD#8e79be9ad?colgroup=3,32&amp;vbadefaultcenterpage=1&amp;parentnodeid=c178b4446&amp;vbahtmlprocessed=1&amp;bbb=1&amp;hasbroken=1"/>
              <p:cNvGraphicFramePr>
                <a:graphicFrameLocks noGrp="1"/>
              </p:cNvGraphicFramePr>
              <p:nvPr/>
            </p:nvGraphicFramePr>
            <p:xfrm>
              <a:off x="502920" y="2930729"/>
              <a:ext cx="11155680" cy="1901952"/>
            </p:xfrm>
            <a:graphic>
              <a:graphicData uri="http://schemas.openxmlformats.org/drawingml/2006/table">
                <a:tbl>
                  <a:tblPr/>
                  <a:tblGrid>
                    <a:gridCol w="1097280">
                      <a:extLst>
                        <a:ext uri="{9D8B030D-6E8A-4147-A177-3AD203B41FA5}">
                          <a16:colId xmlns:a16="http://schemas.microsoft.com/office/drawing/2014/main" val="20000"/>
                        </a:ext>
                      </a:extLst>
                    </a:gridCol>
                    <a:gridCol w="10058400">
                      <a:extLst>
                        <a:ext uri="{9D8B030D-6E8A-4147-A177-3AD203B41FA5}">
                          <a16:colId xmlns:a16="http://schemas.microsoft.com/office/drawing/2014/main" val="20001"/>
                        </a:ext>
                      </a:extLst>
                    </a:gridCol>
                  </a:tblGrid>
                  <a:tr h="904621">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几何法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设切线方程为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，利用点到直线的距离公式表示出圆心到</a:t>
                          </a: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切线的距离</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，然后令</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，进而求出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04621">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代数法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设切线方程为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，与圆的方程组成方程组</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，消元后得到一</a:t>
                          </a: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元二次方程</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，然后令判别式</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，进而求出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35" name="P_6_BD#8e79be9ad?colgroup=3,32&amp;vbadefaultcenterpage=1&amp;parentnodeid=c178b4446&amp;vbahtmlprocessed=1&amp;bbb=1&amp;hasbroken=1"/>
              <p:cNvGraphicFramePr>
                <a:graphicFrameLocks noGrp="1"/>
              </p:cNvGraphicFramePr>
              <p:nvPr/>
            </p:nvGraphicFramePr>
            <p:xfrm>
              <a:off x="502920" y="2930729"/>
              <a:ext cx="11155680" cy="1809242"/>
            </p:xfrm>
            <a:graphic>
              <a:graphicData uri="http://schemas.openxmlformats.org/drawingml/2006/table">
                <a:tbl>
                  <a:tblPr/>
                  <a:tblGrid>
                    <a:gridCol w="1097280"/>
                    <a:gridCol w="10058400"/>
                  </a:tblGrid>
                  <a:tr h="949960">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几何法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r>
                  <a:tr h="949960">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代数法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r>
                </a:tbl>
              </a:graphicData>
            </a:graphic>
          </p:graphicFrame>
        </mc:Fallback>
      </mc:AlternateContent>
      <p:sp>
        <p:nvSpPr>
          <p:cNvPr id="5" name="P_6_BD#8e79be9ad?vbadefaultcenterpage=1&amp;parentnodeid=c178b4446&amp;vbahtmlprocessed=1"/>
          <p:cNvSpPr/>
          <p:nvPr/>
        </p:nvSpPr>
        <p:spPr>
          <a:xfrm>
            <a:off x="502920" y="4873829"/>
            <a:ext cx="11183112" cy="490030"/>
          </a:xfrm>
          <a:prstGeom prst="rect">
            <a:avLst/>
          </a:prstGeom>
          <a:noFill/>
        </p:spPr>
        <p:txBody>
          <a:bodyPr wrap="squar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【注意】当切线的斜率不存在时，一般采用数形结合法.</a:t>
            </a:r>
            <a:endParaRPr lang="en-US" altLang="zh-CN" sz="2400" dirty="0"/>
          </a:p>
        </p:txBody>
      </p:sp>
    </p:spTree>
  </p:cSld>
  <p:clrMapOvr>
    <a:masterClrMapping/>
  </p:clrMapOvr>
  <p:transition>
    <p:split dir="in"/>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5_BD#6a4c0512d?vbadefaultcenterpage=1&amp;parentnodeid=f6f03327b&amp;vbahtmlprocessed=1" descr="preencoded.png"/>
          <p:cNvPicPr>
            <a:picLocks noChangeAspect="1"/>
          </p:cNvPicPr>
          <p:nvPr/>
        </p:nvPicPr>
        <p:blipFill>
          <a:blip r:embed="rId3"/>
          <a:stretch>
            <a:fillRect/>
          </a:stretch>
        </p:blipFill>
        <p:spPr>
          <a:xfrm>
            <a:off x="3813048" y="756000"/>
            <a:ext cx="4562856" cy="530352"/>
          </a:xfrm>
          <a:prstGeom prst="rect">
            <a:avLst/>
          </a:prstGeom>
        </p:spPr>
      </p:pic>
      <mc:AlternateContent xmlns:mc="http://schemas.openxmlformats.org/markup-compatibility/2006" xmlns:a14="http://schemas.microsoft.com/office/drawing/2010/main">
        <mc:Choice Requires="a14">
          <p:sp>
            <p:nvSpPr>
              <p:cNvPr id="3" name="QB_6_BD.62_1#4ee801a7d?vbadefaultcenterpage=1&amp;parentnodeid=6a4c0512d&amp;vbahtmlprocessed=1&amp;bbb=1&amp;hasbroken=1"/>
              <p:cNvSpPr/>
              <p:nvPr/>
            </p:nvSpPr>
            <p:spPr>
              <a:xfrm>
                <a:off x="502920" y="1419448"/>
                <a:ext cx="11183112" cy="1310513"/>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（2024</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湖南模拟）</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设直线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与圆</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相交于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两点，且弦</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的长为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ra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，则实数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的值是</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a:t>
                </a:r>
                <a:r>
                  <a:rPr lang="en-US" altLang="zh-CN" sz="3950" b="0" i="0" u="sng" kern="0" spc="-99900" dirty="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QB_6_BD.62_1#4ee801a7d?vbadefaultcenterpage=1&amp;parentnodeid=6a4c0512d&amp;vbahtmlprocessed=1&amp;bbb=1&amp;hasbroken=1"/>
              <p:cNvSpPr>
                <a:spLocks noRot="1" noChangeAspect="1" noMove="1" noResize="1" noEditPoints="1" noAdjustHandles="1" noChangeArrowheads="1" noChangeShapeType="1" noTextEdit="1"/>
              </p:cNvSpPr>
              <p:nvPr/>
            </p:nvSpPr>
            <p:spPr>
              <a:xfrm>
                <a:off x="502920" y="1419448"/>
                <a:ext cx="11183112" cy="1310513"/>
              </a:xfrm>
              <a:prstGeom prst="rect">
                <a:avLst/>
              </a:prstGeom>
              <a:blipFill rotWithShape="1">
                <a:blip r:embed="rId4"/>
                <a:stretch>
                  <a:fillRect t="-17" r="-470" b="-123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6_AN.63_1#4ee801a7d.blank?vbadefaultcenterpage=1&amp;parentnodeid=6a4c0512d&amp;vbapositionanswer=29&amp;vbahtmlprocessed=1&amp;rh=48.6"/>
              <p:cNvSpPr/>
              <p:nvPr/>
            </p:nvSpPr>
            <p:spPr>
              <a:xfrm>
                <a:off x="6312408" y="2076292"/>
                <a:ext cx="708089" cy="574548"/>
              </a:xfrm>
              <a:prstGeom prst="rect">
                <a:avLst/>
              </a:prstGeom>
              <a:noFill/>
            </p:spPr>
            <p:txBody>
              <a:bodyPr wrap="none" lIns="0" tIns="0" rIns="0" bIns="0" rtlCol="0" anchor="t"/>
              <a:lstStyle/>
              <a:p>
                <a:pPr marL="0" algn="ctr" latinLnBrk="1">
                  <a:lnSpc>
                    <a:spcPts val="45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4" name="QB_6_AN.63_1#4ee801a7d.blank?vbadefaultcenterpage=1&amp;parentnodeid=6a4c0512d&amp;vbapositionanswer=29&amp;vbahtmlprocessed=1&amp;rh=48.6"/>
              <p:cNvSpPr>
                <a:spLocks noRot="1" noChangeAspect="1" noMove="1" noResize="1" noEditPoints="1" noAdjustHandles="1" noChangeArrowheads="1" noChangeShapeType="1" noTextEdit="1"/>
              </p:cNvSpPr>
              <p:nvPr/>
            </p:nvSpPr>
            <p:spPr>
              <a:xfrm>
                <a:off x="6312408" y="2076292"/>
                <a:ext cx="708089" cy="574548"/>
              </a:xfrm>
              <a:prstGeom prst="rect">
                <a:avLst/>
              </a:prstGeom>
              <a:blipFill rotWithShape="1">
                <a:blip r:embed="rId5"/>
                <a:stretch>
                  <a:fillRect l="-72" t="-83" r="81" b="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QB_6_AS.64_1#4ee801a7d?vbadefaultcenterpage=1&amp;parentnodeid=6a4c0512d&amp;vbahtmlprocessed=1"/>
              <p:cNvSpPr/>
              <p:nvPr/>
            </p:nvSpPr>
            <p:spPr>
              <a:xfrm>
                <a:off x="502920" y="2740248"/>
                <a:ext cx="11183112" cy="2477961"/>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由圆的方程</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，得圆心坐标为</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，半径</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1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圆心到直线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的距离</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rad>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1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且</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e>
                                </m: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1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5" name="QB_6_AS.64_1#4ee801a7d?vbadefaultcenterpage=1&amp;parentnodeid=6a4c0512d&amp;vbahtmlprocessed=1"/>
              <p:cNvSpPr>
                <a:spLocks noRot="1" noChangeAspect="1" noMove="1" noResize="1" noEditPoints="1" noAdjustHandles="1" noChangeArrowheads="1" noChangeShapeType="1" noTextEdit="1"/>
              </p:cNvSpPr>
              <p:nvPr/>
            </p:nvSpPr>
            <p:spPr>
              <a:xfrm>
                <a:off x="502920" y="2740248"/>
                <a:ext cx="11183112" cy="2477961"/>
              </a:xfrm>
              <a:prstGeom prst="rect">
                <a:avLst/>
              </a:prstGeom>
              <a:blipFill rotWithShape="1">
                <a:blip r:embed="rId6"/>
                <a:stretch>
                  <a:fillRect t="-9" r="1" b="-880"/>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animEffect transition="in" filter="wipe(left)">
                                      <p:cBhvr>
                                        <p:cTn id="15" dur="500"/>
                                        <p:tgtEl>
                                          <p:spTgt spid="5">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wipe(left)">
                                      <p:cBhvr>
                                        <p:cTn id="18" dur="500"/>
                                        <p:tgtEl>
                                          <p:spTgt spid="5">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left)">
                                      <p:cBhvr>
                                        <p:cTn id="24" dur="500"/>
                                        <p:tgtEl>
                                          <p:spTgt spid="5">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left)">
                                      <p:cBhvr>
                                        <p:cTn id="2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BD.65_1#f5ce434f2?segpoint=1&amp;vbadefaultcenterpage=1&amp;parentnodeid=6a4c0512d&amp;vbahtmlprocessed=1&amp;bbb=1&amp;hasbroken=1"/>
              <p:cNvSpPr/>
              <p:nvPr/>
            </p:nvSpPr>
            <p:spPr>
              <a:xfrm>
                <a:off x="502920" y="1707211"/>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（2024</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洛阳模拟）</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已知直线</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a:t>
                </a: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则以下结论正确的是</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.（填序号）</a:t>
                </a:r>
                <a:endParaRPr lang="en-US" altLang="zh-CN" sz="2400" dirty="0"/>
              </a:p>
            </p:txBody>
          </p:sp>
        </mc:Choice>
        <mc:Fallback xmlns="">
          <p:sp>
            <p:nvSpPr>
              <p:cNvPr id="2" name="QB_6_BD.65_1#f5ce434f2?segpoint=1&amp;vbadefaultcenterpage=1&amp;parentnodeid=6a4c0512d&amp;vbahtmlprocessed=1&amp;bbb=1&amp;hasbroken=1"/>
              <p:cNvSpPr>
                <a:spLocks noRot="1" noChangeAspect="1" noMove="1" noResize="1" noEditPoints="1" noAdjustHandles="1" noChangeArrowheads="1" noChangeShapeType="1" noTextEdit="1"/>
              </p:cNvSpPr>
              <p:nvPr/>
            </p:nvSpPr>
            <p:spPr>
              <a:xfrm>
                <a:off x="502920" y="1707211"/>
                <a:ext cx="11183112" cy="1034669"/>
              </a:xfrm>
              <a:prstGeom prst="rect">
                <a:avLst/>
              </a:prstGeom>
              <a:blipFill rotWithShape="1">
                <a:blip r:embed="rId3"/>
                <a:stretch>
                  <a:fillRect t="-32" r="1" b="-79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B_6_BD.65_2#f5ce434f2?segpoint=1&amp;vbadefaultcenterpage=1&amp;parentnodeid=6a4c0512d&amp;vbahtmlprocessed=1"/>
              <p:cNvSpPr/>
              <p:nvPr/>
            </p:nvSpPr>
            <p:spPr>
              <a:xfrm>
                <a:off x="502920" y="2749119"/>
                <a:ext cx="11183112" cy="1644587"/>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①直线</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均与圆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不一定相交；</a:t>
                </a:r>
              </a:p>
              <a:p>
                <a:pPr lvl="0" latinLnBrk="1">
                  <a:lnSpc>
                    <a:spcPct val="150000"/>
                  </a:lnSpc>
                </a:pP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②直线</a:t>
                </a:r>
                <a14:m>
                  <m:oMath xmlns:m="http://schemas.openxmlformats.org/officeDocument/2006/math">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被圆</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截得的弦长的最小值为</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5</m:t>
                        </m:r>
                      </m:e>
                    </m:rad>
                  </m:oMath>
                </a14:m>
                <a:r>
                  <a:rPr lang="en-US" altLang="zh-CN" sz="10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solidFill>
                    <a:prstClr val="black"/>
                  </a:solidFill>
                </a:endParaRPr>
              </a:p>
              <a:p>
                <a:pPr lvl="0" latinLnBrk="1">
                  <a:lnSpc>
                    <a:spcPct val="150000"/>
                  </a:lnSpc>
                </a:pP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③直线</a:t>
                </a:r>
                <a14:m>
                  <m:oMath xmlns:m="http://schemas.openxmlformats.org/officeDocument/2006/math">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被圆</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10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截得的弦长的最大值为</a:t>
                </a:r>
                <a:r>
                  <a:rPr lang="en-US" altLang="zh-CN" sz="240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6；</a:t>
                </a:r>
                <a:endParaRPr lang="en-US" altLang="zh-CN" sz="2400" dirty="0"/>
              </a:p>
            </p:txBody>
          </p:sp>
        </mc:Choice>
        <mc:Fallback xmlns="">
          <p:sp>
            <p:nvSpPr>
              <p:cNvPr id="3" name="QB_6_BD.65_2#f5ce434f2?segpoint=1&amp;vbadefaultcenterpage=1&amp;parentnodeid=6a4c0512d&amp;vbahtmlprocessed=1"/>
              <p:cNvSpPr>
                <a:spLocks noRot="1" noChangeAspect="1" noMove="1" noResize="1" noEditPoints="1" noAdjustHandles="1" noChangeArrowheads="1" noChangeShapeType="1" noTextEdit="1"/>
              </p:cNvSpPr>
              <p:nvPr/>
            </p:nvSpPr>
            <p:spPr>
              <a:xfrm>
                <a:off x="502920" y="2749119"/>
                <a:ext cx="11183112" cy="1644587"/>
              </a:xfrm>
              <a:prstGeom prst="rect">
                <a:avLst/>
              </a:prstGeom>
              <a:blipFill rotWithShape="1">
                <a:blip r:embed="rId4"/>
                <a:stretch>
                  <a:fillRect t="-12" r="1" b="-8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QB_6_BD.65_5#f5ce434f2?segpoint=1&amp;vbadefaultcenterpage=1&amp;parentnodeid=6a4c0512d&amp;vbahtmlprocessed=1&amp;bbb=1&amp;hasbroken=1"/>
              <p:cNvSpPr/>
              <p:nvPr/>
            </p:nvSpPr>
            <p:spPr>
              <a:xfrm>
                <a:off x="502920" y="4400119"/>
                <a:ext cx="11183112" cy="1038670"/>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④若直线</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交于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两点，</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与圆</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交于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两点，则四边形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𝐴𝐵𝐶𝐷</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面积的最</a:t>
                </a: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大值为</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14.</a:t>
                </a:r>
                <a:endParaRPr lang="en-US" altLang="zh-CN" sz="2400" dirty="0"/>
              </a:p>
            </p:txBody>
          </p:sp>
        </mc:Choice>
        <mc:Fallback xmlns="">
          <p:sp>
            <p:nvSpPr>
              <p:cNvPr id="6" name="QB_6_BD.65_5#f5ce434f2?segpoint=1&amp;vbadefaultcenterpage=1&amp;parentnodeid=6a4c0512d&amp;vbahtmlprocessed=1&amp;bbb=1&amp;hasbroken=1"/>
              <p:cNvSpPr>
                <a:spLocks noRot="1" noChangeAspect="1" noMove="1" noResize="1" noEditPoints="1" noAdjustHandles="1" noChangeArrowheads="1" noChangeShapeType="1" noTextEdit="1"/>
              </p:cNvSpPr>
              <p:nvPr/>
            </p:nvSpPr>
            <p:spPr>
              <a:xfrm>
                <a:off x="502920" y="4400119"/>
                <a:ext cx="11183112" cy="1038670"/>
              </a:xfrm>
              <a:prstGeom prst="rect">
                <a:avLst/>
              </a:prstGeom>
              <a:blipFill rotWithShape="1">
                <a:blip r:embed="rId5"/>
                <a:stretch>
                  <a:fillRect t="-20" r="1" b="-5623"/>
                </a:stretch>
              </a:blipFill>
            </p:spPr>
            <p:txBody>
              <a:bodyPr/>
              <a:lstStyle/>
              <a:p>
                <a:r>
                  <a:rPr lang="zh-CN" altLang="en-US">
                    <a:noFill/>
                  </a:rPr>
                  <a:t> </a:t>
                </a:r>
              </a:p>
            </p:txBody>
          </p:sp>
        </mc:Fallback>
      </mc:AlternateContent>
      <p:sp>
        <p:nvSpPr>
          <p:cNvPr id="7" name="QB_6_AN.66_1#f5ce434f2.blank?vbadefaultcenterpage=1&amp;parentnodeid=6a4c0512d&amp;vbapositionanswer=30&amp;vbahtmlprocessed=1"/>
          <p:cNvSpPr/>
          <p:nvPr/>
        </p:nvSpPr>
        <p:spPr>
          <a:xfrm>
            <a:off x="7608443" y="2217752"/>
            <a:ext cx="1135063" cy="47879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②③④</a:t>
            </a:r>
            <a:endParaRPr lang="en-US" altLang="zh-CN" sz="2400" dirty="0"/>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wipe(left)">
                                      <p:cBhvr>
                                        <p:cTn id="7" dur="500"/>
                                        <p:tgtEl>
                                          <p:spTgt spid="7">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wipe(left)">
                                      <p:cBhvr>
                                        <p:cTn id="10"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AS.67_1#f5ce434f2?vbadefaultcenterpage=1&amp;parentnodeid=6a4c0512d&amp;vbahtmlprocessed=1&amp;bbb=1&amp;hasbroken=1"/>
              <p:cNvSpPr/>
              <p:nvPr/>
            </p:nvSpPr>
            <p:spPr>
              <a:xfrm>
                <a:off x="502920" y="949960"/>
                <a:ext cx="11182985" cy="2952115"/>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如图，由直线</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恒过点</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2,1</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由直线</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也恒过点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2,1</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的圆心为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2,−1</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，半径</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d>
                      <m:dPr>
                        <m:begChr m:val="|"/>
                        <m:endChr m:val="|"/>
                        <m:ctrlPr>
                          <a:rPr lang="en-US" altLang="zh-CN" sz="2400" b="0" i="1"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𝑃𝐸</m:t>
                        </m:r>
                      </m:e>
                    </m:d>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2−2</m:t>
                                </m:r>
                              </m:e>
                            </m:d>
                          </m:e>
                          <m:sup>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e>
                          <m:sup>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=2&lt;3</m:t>
                    </m:r>
                  </m:oMath>
                </a14:m>
                <a:r>
                  <a:rPr lang="en-US" altLang="zh-CN" sz="2400" b="0" i="0" spc="-5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，所以直线</a:t>
                </a:r>
                <a14:m>
                  <m:oMath xmlns:m="http://schemas.openxmlformats.org/officeDocument/2006/math">
                    <m:sSub>
                      <m:sSubPr>
                        <m:ctrlPr>
                          <a:rPr lang="en-US" altLang="zh-CN" sz="2400" b="0" i="1"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spc="-5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spc="-5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均与圆</a:t>
                </a:r>
                <a14:m>
                  <m:oMath xmlns:m="http://schemas.openxmlformats.org/officeDocument/2006/math">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spc="-5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相交，故①不正确.</a:t>
                </a:r>
                <a:endParaRPr lang="en-US" altLang="zh-CN" sz="2400" spc="-5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endParaRPr lang="en-US" altLang="zh-CN" sz="2400" dirty="0"/>
              </a:p>
            </p:txBody>
          </p:sp>
        </mc:Choice>
        <mc:Fallback xmlns="">
          <p:sp>
            <p:nvSpPr>
              <p:cNvPr id="2" name="QB_6_AS.67_1#f5ce434f2?vbadefaultcenterpage=1&amp;parentnodeid=6a4c0512d&amp;vbahtmlprocessed=1&amp;bbb=1&amp;hasbroken=1"/>
              <p:cNvSpPr>
                <a:spLocks noRot="1" noChangeAspect="1" noMove="1" noResize="1" noEditPoints="1" noAdjustHandles="1" noChangeArrowheads="1" noChangeShapeType="1" noTextEdit="1"/>
              </p:cNvSpPr>
              <p:nvPr/>
            </p:nvSpPr>
            <p:spPr>
              <a:xfrm>
                <a:off x="502920" y="949960"/>
                <a:ext cx="11182985" cy="2952115"/>
              </a:xfrm>
              <a:prstGeom prst="rect">
                <a:avLst/>
              </a:prstGeom>
              <a:blipFill rotWithShape="1">
                <a:blip r:embed="rId4"/>
                <a:stretch>
                  <a:fillRect b="-17832"/>
                </a:stretch>
              </a:blipFill>
            </p:spPr>
            <p:txBody>
              <a:bodyPr/>
              <a:lstStyle/>
              <a:p>
                <a:r>
                  <a:rPr lang="zh-CN" altLang="en-US">
                    <a:noFill/>
                  </a:rPr>
                  <a:t> </a:t>
                </a:r>
              </a:p>
            </p:txBody>
          </p:sp>
        </mc:Fallback>
      </mc:AlternateContent>
      <p:pic>
        <p:nvPicPr>
          <p:cNvPr id="3" name="QB_6_AS.67_2#f5ce434f2?vbadefaultcenterpage=1&amp;parentnodeid=6a4c0512d&amp;vbahtmlprocessed=1" descr="preencoded.png"/>
          <p:cNvPicPr>
            <a:picLocks noChangeAspect="1"/>
          </p:cNvPicPr>
          <p:nvPr>
            <p:custDataLst>
              <p:tags r:id="rId1"/>
            </p:custDataLst>
          </p:nvPr>
        </p:nvPicPr>
        <p:blipFill>
          <a:blip r:embed="rId5">
            <a:clrChange>
              <a:clrFrom>
                <a:srgbClr val="FFFFFF"/>
              </a:clrFrom>
              <a:clrTo>
                <a:srgbClr val="FFFFFF">
                  <a:alpha val="0"/>
                </a:srgbClr>
              </a:clrTo>
            </a:clrChange>
          </a:blip>
          <a:stretch>
            <a:fillRect/>
          </a:stretch>
        </p:blipFill>
        <p:spPr>
          <a:xfrm>
            <a:off x="4685157" y="4086286"/>
            <a:ext cx="2532888" cy="2395728"/>
          </a:xfrm>
          <a:prstGeom prst="rect">
            <a:avLst/>
          </a:prstGeom>
          <a:noFill/>
          <a:extLst>
            <a:ext uri="{909E8E84-426E-40DD-AFC4-6F175D3DCCD1}">
              <a14:hiddenFill xmlns:a14="http://schemas.microsoft.com/office/drawing/2010/main">
                <a:solidFill>
                  <a:scrgbClr r="0" g="0" b="0">
                    <a:alpha val="0"/>
                  </a:scrgbClr>
                </a:solidFill>
              </a14:hiddenFill>
            </a:ext>
          </a:extLst>
        </p:spPr>
      </p:pic>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500"/>
                                        <p:tgtEl>
                                          <p:spTgt spid="2">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left)">
                                      <p:cBhvr>
                                        <p:cTn id="13" dur="500"/>
                                        <p:tgtEl>
                                          <p:spTgt spid="2">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left)">
                                      <p:cBhvr>
                                        <p:cTn id="16" dur="500"/>
                                        <p:tgtEl>
                                          <p:spTgt spid="2">
                                            <p:txEl>
                                              <p:pRg st="3" end="3"/>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wipe(left)">
                                      <p:cBhvr>
                                        <p:cTn id="19" dur="500"/>
                                        <p:tgtEl>
                                          <p:spTgt spid="2">
                                            <p:txEl>
                                              <p:pRg st="4" end="4"/>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P_3_BD#f56949969?colgroup=4,4,13,6,5&amp;vbadefaultcenterpage=1&amp;parentnodeid=818f958a5&amp;vbahtmlprocessed=1&amp;bbb=1&amp;hasbroken=1"/>
              <p:cNvGraphicFramePr>
                <a:graphicFrameLocks noGrp="1"/>
              </p:cNvGraphicFramePr>
              <p:nvPr/>
            </p:nvGraphicFramePr>
            <p:xfrm>
              <a:off x="502920" y="1719371"/>
              <a:ext cx="11137392" cy="3803904"/>
            </p:xfrm>
            <a:graphic>
              <a:graphicData uri="http://schemas.openxmlformats.org/drawingml/2006/table">
                <a:tbl>
                  <a:tblPr/>
                  <a:tblGrid>
                    <a:gridCol w="1417320">
                      <a:extLst>
                        <a:ext uri="{9D8B030D-6E8A-4147-A177-3AD203B41FA5}">
                          <a16:colId xmlns:a16="http://schemas.microsoft.com/office/drawing/2014/main" val="20000"/>
                        </a:ext>
                      </a:extLst>
                    </a:gridCol>
                    <a:gridCol w="1545336">
                      <a:extLst>
                        <a:ext uri="{9D8B030D-6E8A-4147-A177-3AD203B41FA5}">
                          <a16:colId xmlns:a16="http://schemas.microsoft.com/office/drawing/2014/main" val="20001"/>
                        </a:ext>
                      </a:extLst>
                    </a:gridCol>
                    <a:gridCol w="4233672">
                      <a:extLst>
                        <a:ext uri="{9D8B030D-6E8A-4147-A177-3AD203B41FA5}">
                          <a16:colId xmlns:a16="http://schemas.microsoft.com/office/drawing/2014/main" val="20002"/>
                        </a:ext>
                      </a:extLst>
                    </a:gridCol>
                    <a:gridCol w="2130552">
                      <a:extLst>
                        <a:ext uri="{9D8B030D-6E8A-4147-A177-3AD203B41FA5}">
                          <a16:colId xmlns:a16="http://schemas.microsoft.com/office/drawing/2014/main" val="20003"/>
                        </a:ext>
                      </a:extLst>
                    </a:gridCol>
                    <a:gridCol w="1810512">
                      <a:extLst>
                        <a:ext uri="{9D8B030D-6E8A-4147-A177-3AD203B41FA5}">
                          <a16:colId xmlns:a16="http://schemas.microsoft.com/office/drawing/2014/main" val="20004"/>
                        </a:ext>
                      </a:extLst>
                    </a:gridCol>
                  </a:tblGrid>
                  <a:tr h="429133">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考点考向</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课标要求</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真题印证</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考频热度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核心素养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278124">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直线与圆</a:t>
                          </a: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的位置关</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理解</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2023年新高考Ⅰ卷</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2023年新高考Ⅱ卷</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2023年天津卷</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2023年全国甲卷（文）</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2023年全国乙卷（理）</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2022年新高考Ⅰ卷</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14</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2022年新高考Ⅱ卷</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直观想象</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数学运算</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逻辑推理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5" name="P_3_BD#f56949969?colgroup=4,4,13,6,5&amp;vbadefaultcenterpage=1&amp;parentnodeid=818f958a5&amp;vbahtmlprocessed=1&amp;bbb=1&amp;hasbroken=1"/>
              <p:cNvGraphicFramePr>
                <a:graphicFrameLocks noGrp="1"/>
              </p:cNvGraphicFramePr>
              <p:nvPr/>
            </p:nvGraphicFramePr>
            <p:xfrm>
              <a:off x="502920" y="1719371"/>
              <a:ext cx="11137392" cy="3717227"/>
            </p:xfrm>
            <a:graphic>
              <a:graphicData uri="http://schemas.openxmlformats.org/drawingml/2006/table">
                <a:tbl>
                  <a:tblPr/>
                  <a:tblGrid>
                    <a:gridCol w="1417320"/>
                    <a:gridCol w="1545336"/>
                    <a:gridCol w="4233672"/>
                    <a:gridCol w="2130552"/>
                    <a:gridCol w="1810512"/>
                  </a:tblGrid>
                  <a:tr h="429133">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考点考向</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课标要求</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真题印证</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考频热度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核心素养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3324860">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直线与圆</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的位置关</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理解</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直观想象</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数学运算</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逻辑推理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p:spTree>
  </p:cSld>
  <p:clrMapOvr>
    <a:masterClrMapping/>
  </p:clrMapOvr>
  <p:transition>
    <p:split dir="in"/>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AS.67_1#f5ce434f2?vbadefaultcenterpage=1&amp;parentnodeid=6a4c0512d&amp;vbahtmlprocessed=1&amp;bbb=1&amp;hasbroken=1"/>
              <p:cNvSpPr/>
              <p:nvPr/>
            </p:nvSpPr>
            <p:spPr>
              <a:xfrm>
                <a:off x="502920" y="2014220"/>
                <a:ext cx="11182985" cy="2479040"/>
              </a:xfrm>
              <a:prstGeom prst="rect">
                <a:avLst/>
              </a:prstGeom>
              <a:noFill/>
            </p:spPr>
            <p:txBody>
              <a:bodyPr wrap="none" lIns="0" tIns="0" rIns="0" bIns="0" rtlCol="0" anchor="t"/>
              <a:lstStyle/>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时，直线</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被圆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截得的弦长最小</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，最小值为</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𝑃𝐸</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，故②正确.</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当直线</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经过圆心</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2,−1</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时，直线</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被圆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截得的弦长最大</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，最大值为</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=2×3=6</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，故③正确.</a:t>
                </a:r>
                <a:endParaRPr lang="en-US" altLang="zh-CN" sz="2400" dirty="0"/>
              </a:p>
              <a:p>
                <a:pPr latinLnBrk="1">
                  <a:lnSpc>
                    <a:spcPct val="110000"/>
                  </a:lnSpc>
                </a:pPr>
                <a:endParaRPr lang="en-US" altLang="zh-CN" sz="2400" dirty="0"/>
              </a:p>
            </p:txBody>
          </p:sp>
        </mc:Choice>
        <mc:Fallback xmlns="">
          <p:sp>
            <p:nvSpPr>
              <p:cNvPr id="2" name="QB_6_AS.67_1#f5ce434f2?vbadefaultcenterpage=1&amp;parentnodeid=6a4c0512d&amp;vbahtmlprocessed=1&amp;bbb=1&amp;hasbroken=1"/>
              <p:cNvSpPr>
                <a:spLocks noRot="1" noChangeAspect="1" noMove="1" noResize="1" noEditPoints="1" noAdjustHandles="1" noChangeArrowheads="1" noChangeShapeType="1" noTextEdit="1"/>
              </p:cNvSpPr>
              <p:nvPr/>
            </p:nvSpPr>
            <p:spPr>
              <a:xfrm>
                <a:off x="502920" y="2014220"/>
                <a:ext cx="11182985" cy="2479040"/>
              </a:xfrm>
              <a:prstGeom prst="rect">
                <a:avLst/>
              </a:prstGeom>
              <a:blipFill rotWithShape="1">
                <a:blip r:embed="rId3"/>
                <a:stretch>
                  <a:fillRect b="-11450"/>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500"/>
                                        <p:tgtEl>
                                          <p:spTgt spid="2">
                                            <p:txEl>
                                              <p:pRg st="0" end="0"/>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wipe(left)">
                                      <p:cBhvr>
                                        <p:cTn id="10" dur="500"/>
                                        <p:tgtEl>
                                          <p:spTgt spid="2">
                                            <p:txEl>
                                              <p:pRg st="1" end="1"/>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wipe(left)">
                                      <p:cBhvr>
                                        <p:cTn id="13" dur="500"/>
                                        <p:tgtEl>
                                          <p:spTgt spid="2">
                                            <p:txEl>
                                              <p:pRg st="2" end="2"/>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wipe(left)">
                                      <p:cBhvr>
                                        <p:cTn id="1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AS.67_1#f5ce434f2?vbadefaultcenterpage=1&amp;parentnodeid=6a4c0512d&amp;vbahtmlprocessed=1&amp;bbb=1&amp;hasbroken=1"/>
              <p:cNvSpPr/>
              <p:nvPr/>
            </p:nvSpPr>
            <p:spPr>
              <a:xfrm>
                <a:off x="502920" y="1161238"/>
                <a:ext cx="11183112" cy="4732084"/>
              </a:xfrm>
              <a:prstGeom prst="rect">
                <a:avLst/>
              </a:prstGeom>
              <a:noFill/>
            </p:spPr>
            <p:txBody>
              <a:bodyPr wrap="none" lIns="0" tIns="0" rIns="0" bIns="0" rtlCol="0" anchor="t"/>
              <a:lstStyle/>
              <a:p>
                <a:pPr algn="l"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时，由</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den>
                        </m:f>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故直线</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与直线</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恒垂直，圆心</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到直线</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的距离</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ra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rad>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圆心</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到直线</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𝑙</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的距离</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rad>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10000"/>
                  </a:lnSpc>
                </a:pP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𝐵𝐷</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所以四边形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𝐴𝐵𝐶𝐷</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的面积</a:t>
                </a:r>
              </a:p>
              <a:p>
                <a:pPr latinLnBrk="1">
                  <a:lnSpc>
                    <a:spcPct val="11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𝑆</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𝐵𝐷</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d>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e>
                            </m:d>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10000"/>
                  </a:lnSpc>
                </a:pPr>
                <a:endParaRPr lang="en-US" altLang="zh-CN" sz="2400" dirty="0"/>
              </a:p>
            </p:txBody>
          </p:sp>
        </mc:Choice>
        <mc:Fallback xmlns="">
          <p:sp>
            <p:nvSpPr>
              <p:cNvPr id="2" name="QB_6_AS.67_1#f5ce434f2?vbadefaultcenterpage=1&amp;parentnodeid=6a4c0512d&amp;vbahtmlprocessed=1&amp;bbb=1&amp;hasbroken=1"/>
              <p:cNvSpPr>
                <a:spLocks noRot="1" noChangeAspect="1" noMove="1" noResize="1" noEditPoints="1" noAdjustHandles="1" noChangeArrowheads="1" noChangeShapeType="1" noTextEdit="1"/>
              </p:cNvSpPr>
              <p:nvPr/>
            </p:nvSpPr>
            <p:spPr>
              <a:xfrm>
                <a:off x="502920" y="1161238"/>
                <a:ext cx="11183112" cy="4732084"/>
              </a:xfrm>
              <a:prstGeom prst="rect">
                <a:avLst/>
              </a:prstGeom>
              <a:blipFill rotWithShape="1">
                <a:blip r:embed="rId2"/>
                <a:stretch>
                  <a:fillRect t="-10" r="1" b="-7450"/>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AS.67_1#f5ce434f2?vbadefaultcenterpage=1&amp;parentnodeid=6a4c0512d&amp;vbahtmlprocessed=1&amp;bbb=1&amp;hasbroken=1"/>
              <p:cNvSpPr/>
              <p:nvPr/>
            </p:nvSpPr>
            <p:spPr>
              <a:xfrm>
                <a:off x="502920" y="1248186"/>
                <a:ext cx="11183112" cy="2100644"/>
              </a:xfrm>
              <a:prstGeom prst="rect">
                <a:avLst/>
              </a:prstGeom>
              <a:noFill/>
            </p:spPr>
            <p:txBody>
              <a:bodyPr wrap="none" lIns="0" tIns="0" rIns="0" bIns="0" rtlCol="0" anchor="t"/>
              <a:lstStyle/>
              <a:p>
                <a:pPr algn="l"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令</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𝑆</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d>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d>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16</m:t>
                            </m:r>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16</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+45</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0&lt;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，所以当</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𝑡</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𝑆</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取得最大值</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，最</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大值为</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14，故④正确.</a:t>
                </a:r>
                <a:endParaRPr lang="en-US" altLang="zh-CN" sz="2400" dirty="0"/>
              </a:p>
            </p:txBody>
          </p:sp>
        </mc:Choice>
        <mc:Fallback xmlns="">
          <p:sp>
            <p:nvSpPr>
              <p:cNvPr id="2" name="QB_6_AS.67_1#f5ce434f2?vbadefaultcenterpage=1&amp;parentnodeid=6a4c0512d&amp;vbahtmlprocessed=1&amp;bbb=1&amp;hasbroken=1"/>
              <p:cNvSpPr>
                <a:spLocks noRot="1" noChangeAspect="1" noMove="1" noResize="1" noEditPoints="1" noAdjustHandles="1" noChangeArrowheads="1" noChangeShapeType="1" noTextEdit="1"/>
              </p:cNvSpPr>
              <p:nvPr/>
            </p:nvSpPr>
            <p:spPr>
              <a:xfrm>
                <a:off x="502920" y="1248186"/>
                <a:ext cx="11183112" cy="2100644"/>
              </a:xfrm>
              <a:prstGeom prst="rect">
                <a:avLst/>
              </a:prstGeom>
              <a:blipFill rotWithShape="1">
                <a:blip r:embed="rId2"/>
                <a:stretch>
                  <a:fillRect t="-20" r="1" b="-2547"/>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4_BD#26a8328f8?vbadefaultcenterpage=1&amp;parentnodeid=82e23515b&amp;vbahtmlprocessed=1"/>
          <p:cNvSpPr/>
          <p:nvPr/>
        </p:nvSpPr>
        <p:spPr>
          <a:xfrm>
            <a:off x="502920" y="756000"/>
            <a:ext cx="11183112" cy="995680"/>
          </a:xfrm>
          <a:prstGeom prst="rect">
            <a:avLst/>
          </a:prstGeom>
          <a:noFill/>
        </p:spPr>
        <p:txBody>
          <a:bodyPr wrap="square" lIns="0" tIns="0" rIns="0" bIns="0" rtlCol="0" anchor="t"/>
          <a:lstStyle/>
          <a:p>
            <a:pPr algn="l" latinLnBrk="1">
              <a:lnSpc>
                <a:spcPct val="150000"/>
              </a:lnSpc>
            </a:pP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考点三</a:t>
            </a:r>
            <a:r>
              <a:rPr lang="en-US" altLang="zh-CN" sz="2800" b="1" i="0" dirty="0">
                <a:solidFill>
                  <a:srgbClr val="6E87BD"/>
                </a:solidFill>
                <a:latin typeface="宋体" panose="02010600030101010101" pitchFamily="2" charset="-122"/>
                <a:ea typeface="宋体" panose="02010600030101010101" pitchFamily="2" charset="-122"/>
                <a:cs typeface="宋体" panose="02010600030101010101" pitchFamily="34" charset="-120"/>
              </a:rPr>
              <a:t> </a:t>
            </a: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圆与圆的位置关系［师生共研］</a:t>
            </a:r>
            <a:endParaRPr lang="en-US" altLang="zh-CN" sz="2800" dirty="0"/>
          </a:p>
        </p:txBody>
      </p:sp>
      <mc:AlternateContent xmlns:mc="http://schemas.openxmlformats.org/markup-compatibility/2006" xmlns:a14="http://schemas.microsoft.com/office/drawing/2010/main">
        <mc:Choice Requires="a14">
          <p:sp>
            <p:nvSpPr>
              <p:cNvPr id="3" name="QC_5_BD.68_1#c6ebdb7db?vbadefaultcenterpage=1&amp;parentnodeid=26a8328f8&amp;vbahtmlprocessed=1&amp;bbb=1&amp;hasbroken=1"/>
              <p:cNvSpPr/>
              <p:nvPr/>
            </p:nvSpPr>
            <p:spPr>
              <a:xfrm>
                <a:off x="502920" y="1388362"/>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典例3</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已知圆</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与圆</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外切</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,其</a:t>
                </a: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𝑎𝑏</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的最大值为(</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QC_5_BD.68_1#c6ebdb7db?vbadefaultcenterpage=1&amp;parentnodeid=26a8328f8&amp;vbahtmlprocessed=1&amp;bbb=1&amp;hasbroken=1"/>
              <p:cNvSpPr>
                <a:spLocks noRot="1" noChangeAspect="1" noMove="1" noResize="1" noEditPoints="1" noAdjustHandles="1" noChangeArrowheads="1" noChangeShapeType="1" noTextEdit="1"/>
              </p:cNvSpPr>
              <p:nvPr/>
            </p:nvSpPr>
            <p:spPr>
              <a:xfrm>
                <a:off x="502920" y="1388362"/>
                <a:ext cx="11183112" cy="1034669"/>
              </a:xfrm>
              <a:prstGeom prst="rect">
                <a:avLst/>
              </a:prstGeom>
              <a:blipFill rotWithShape="1">
                <a:blip r:embed="rId3"/>
                <a:stretch>
                  <a:fillRect t="-24" r="1" b="-7991"/>
                </a:stretch>
              </a:blipFill>
            </p:spPr>
            <p:txBody>
              <a:bodyPr/>
              <a:lstStyle/>
              <a:p>
                <a:r>
                  <a:rPr lang="zh-CN" altLang="en-US">
                    <a:noFill/>
                  </a:rPr>
                  <a:t> </a:t>
                </a:r>
              </a:p>
            </p:txBody>
          </p:sp>
        </mc:Fallback>
      </mc:AlternateContent>
      <p:sp>
        <p:nvSpPr>
          <p:cNvPr id="4" name="QC_5_AN.69_1#c6ebdb7db.bracket?vbadefaultcenterpage=1&amp;parentnodeid=26a8328f8&amp;vbapositionanswer=31&amp;vbahtmlprocessed=1"/>
          <p:cNvSpPr/>
          <p:nvPr/>
        </p:nvSpPr>
        <p:spPr>
          <a:xfrm>
            <a:off x="4312476" y="1937002"/>
            <a:ext cx="441325" cy="478600"/>
          </a:xfrm>
          <a:prstGeom prst="rect">
            <a:avLst/>
          </a:prstGeom>
          <a:noFill/>
        </p:spPr>
        <p:txBody>
          <a:bodyPr wrap="none" lIns="0" tIns="0" rIns="0" bIns="0" rtlCol="0" anchor="t"/>
          <a:lstStyle/>
          <a:p>
            <a:pPr marL="0"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C</a:t>
            </a:r>
            <a:endParaRPr lang="en-US" altLang="zh-CN" sz="2400" dirty="0"/>
          </a:p>
        </p:txBody>
      </p:sp>
      <mc:AlternateContent xmlns:mc="http://schemas.openxmlformats.org/markup-compatibility/2006" xmlns:a14="http://schemas.microsoft.com/office/drawing/2010/main">
        <mc:Choice Requires="a14">
          <p:sp>
            <p:nvSpPr>
              <p:cNvPr id="5" name="QC_5_BD.70_1#c6ebdb7db.choices?vbadefaultcenterpage=1&amp;parentnodeid=26a8328f8&amp;vbahtmlprocessed=1"/>
              <p:cNvSpPr/>
              <p:nvPr/>
            </p:nvSpPr>
            <p:spPr>
              <a:xfrm>
                <a:off x="502920" y="2435448"/>
                <a:ext cx="11183112" cy="625285"/>
              </a:xfrm>
              <a:prstGeom prst="rect">
                <a:avLst/>
              </a:prstGeom>
              <a:noFill/>
            </p:spPr>
            <p:txBody>
              <a:bodyPr wrap="square" lIns="0" tIns="0" rIns="0" bIns="0" rtlCol="0" anchor="t"/>
              <a:lstStyle/>
              <a:p>
                <a:pPr latinLnBrk="1">
                  <a:lnSpc>
                    <a:spcPct val="110000"/>
                  </a:lnSpc>
                  <a:tabLst>
                    <a:tab pos="2874645" algn="l"/>
                    <a:tab pos="5572125" algn="l"/>
                    <a:tab pos="826960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14:m>
                  <m:oMath xmlns:m="http://schemas.openxmlformats.org/officeDocument/2006/math">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m:t>
                            </m:r>
                          </m:e>
                        </m:rad>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p:txBody>
          </p:sp>
        </mc:Choice>
        <mc:Fallback xmlns="">
          <p:sp>
            <p:nvSpPr>
              <p:cNvPr id="5" name="QC_5_BD.70_1#c6ebdb7db.choices?vbadefaultcenterpage=1&amp;parentnodeid=26a8328f8&amp;vbahtmlprocessed=1"/>
              <p:cNvSpPr>
                <a:spLocks noRot="1" noChangeAspect="1" noMove="1" noResize="1" noEditPoints="1" noAdjustHandles="1" noChangeArrowheads="1" noChangeShapeType="1" noTextEdit="1"/>
              </p:cNvSpPr>
              <p:nvPr/>
            </p:nvSpPr>
            <p:spPr>
              <a:xfrm>
                <a:off x="502920" y="2435448"/>
                <a:ext cx="11183112" cy="625285"/>
              </a:xfrm>
              <a:prstGeom prst="rect">
                <a:avLst/>
              </a:prstGeom>
              <a:blipFill rotWithShape="1">
                <a:blip r:embed="rId4"/>
                <a:stretch>
                  <a:fillRect t="-36" r="1" b="-26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QC_5_AS.71_1#c6ebdb7db?vbadefaultcenterpage=1&amp;parentnodeid=26a8328f8&amp;vbahtmlprocessed=1&amp;bbb=1&amp;hasbroken=1"/>
              <p:cNvSpPr/>
              <p:nvPr/>
            </p:nvSpPr>
            <p:spPr>
              <a:xfrm>
                <a:off x="502920" y="3070448"/>
                <a:ext cx="11183112" cy="2083880"/>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由圆</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与圆</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外切,可得</a:t>
                </a:r>
                <a14:m>
                  <m:oMath xmlns:m="http://schemas.openxmlformats.org/officeDocument/2006/math">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=2+1=3</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.根</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据基本不等式可知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𝑎𝑏</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,当且仅当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时，等号成立,故</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𝑎𝑏</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的最大值为</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C.</a:t>
                </a:r>
                <a:endParaRPr lang="en-US" altLang="zh-CN" sz="2400" dirty="0"/>
              </a:p>
            </p:txBody>
          </p:sp>
        </mc:Choice>
        <mc:Fallback xmlns="">
          <p:sp>
            <p:nvSpPr>
              <p:cNvPr id="6" name="QC_5_AS.71_1#c6ebdb7db?vbadefaultcenterpage=1&amp;parentnodeid=26a8328f8&amp;vbahtmlprocessed=1&amp;bbb=1&amp;hasbroken=1"/>
              <p:cNvSpPr>
                <a:spLocks noRot="1" noChangeAspect="1" noMove="1" noResize="1" noEditPoints="1" noAdjustHandles="1" noChangeArrowheads="1" noChangeShapeType="1" noTextEdit="1"/>
              </p:cNvSpPr>
              <p:nvPr/>
            </p:nvSpPr>
            <p:spPr>
              <a:xfrm>
                <a:off x="502920" y="3070448"/>
                <a:ext cx="11183112" cy="2083880"/>
              </a:xfrm>
              <a:prstGeom prst="rect">
                <a:avLst/>
              </a:prstGeom>
              <a:blipFill rotWithShape="1">
                <a:blip r:embed="rId5"/>
                <a:stretch>
                  <a:fillRect t="-11" r="1" b="-4783"/>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wipe(left)">
                                      <p:cBhvr>
                                        <p:cTn id="15" dur="500"/>
                                        <p:tgtEl>
                                          <p:spTgt spid="6">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ipe(left)">
                                      <p:cBhvr>
                                        <p:cTn id="18" dur="500"/>
                                        <p:tgtEl>
                                          <p:spTgt spid="6">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wipe(left)">
                                      <p:cBhvr>
                                        <p:cTn id="21" dur="500"/>
                                        <p:tgtEl>
                                          <p:spTgt spid="6">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wipe(left)">
                                      <p:cBhvr>
                                        <p:cTn id="24"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5_BD.72_1#d50646979?vbadefaultcenterpage=1&amp;parentnodeid=26a8328f8&amp;vbahtmlprocessed=1"/>
              <p:cNvSpPr/>
              <p:nvPr/>
            </p:nvSpPr>
            <p:spPr>
              <a:xfrm>
                <a:off x="502920" y="2750327"/>
                <a:ext cx="11183112" cy="486029"/>
              </a:xfrm>
              <a:prstGeom prst="rect">
                <a:avLst/>
              </a:prstGeom>
              <a:noFill/>
            </p:spPr>
            <p:txBody>
              <a:bodyPr wrap="square" lIns="0" tIns="0" rIns="0" bIns="0" rtlCol="0" anchor="t"/>
              <a:lstStyle/>
              <a:p>
                <a:pPr marL="0"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变式设问1</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若将本例条件中的“外切”变为“内切”,则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𝑎𝑏</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的最大值为</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5_BD.72_1#d50646979?vbadefaultcenterpage=1&amp;parentnodeid=26a8328f8&amp;vbahtmlprocessed=1"/>
              <p:cNvSpPr>
                <a:spLocks noRot="1" noChangeAspect="1" noMove="1" noResize="1" noEditPoints="1" noAdjustHandles="1" noChangeArrowheads="1" noChangeShapeType="1" noTextEdit="1"/>
              </p:cNvSpPr>
              <p:nvPr/>
            </p:nvSpPr>
            <p:spPr>
              <a:xfrm>
                <a:off x="502920" y="2750327"/>
                <a:ext cx="11183112" cy="486029"/>
              </a:xfrm>
              <a:prstGeom prst="rect">
                <a:avLst/>
              </a:prstGeom>
              <a:blipFill rotWithShape="1">
                <a:blip r:embed="rId3"/>
                <a:stretch>
                  <a:fillRect t="-29" r="1" b="-128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B_5_AN.73_1#d50646979.blank?vbadefaultcenterpage=1&amp;parentnodeid=26a8328f8&amp;vbapositionanswer=32&amp;vbahtmlprocessed=1&amp;rh=43.2"/>
              <p:cNvSpPr/>
              <p:nvPr/>
            </p:nvSpPr>
            <p:spPr>
              <a:xfrm>
                <a:off x="9094788" y="2649615"/>
                <a:ext cx="284163" cy="510096"/>
              </a:xfrm>
              <a:prstGeom prst="rect">
                <a:avLst/>
              </a:prstGeom>
              <a:noFill/>
            </p:spPr>
            <p:txBody>
              <a:bodyPr wrap="none" lIns="0" tIns="0" rIns="0" bIns="0" rtlCol="0" anchor="t"/>
              <a:lstStyle/>
              <a:p>
                <a:pPr marL="0" algn="ctr" latinLnBrk="1">
                  <a:lnSpc>
                    <a:spcPts val="4000"/>
                  </a:lnSpc>
                </a:pP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3" name="QB_5_AN.73_1#d50646979.blank?vbadefaultcenterpage=1&amp;parentnodeid=26a8328f8&amp;vbapositionanswer=32&amp;vbahtmlprocessed=1&amp;rh=43.2"/>
              <p:cNvSpPr>
                <a:spLocks noRot="1" noChangeAspect="1" noMove="1" noResize="1" noEditPoints="1" noAdjustHandles="1" noChangeArrowheads="1" noChangeShapeType="1" noTextEdit="1"/>
              </p:cNvSpPr>
              <p:nvPr/>
            </p:nvSpPr>
            <p:spPr>
              <a:xfrm>
                <a:off x="9094788" y="2649615"/>
                <a:ext cx="284163" cy="510096"/>
              </a:xfrm>
              <a:prstGeom prst="rect">
                <a:avLst/>
              </a:prstGeom>
              <a:blipFill rotWithShape="1">
                <a:blip r:embed="rId4"/>
                <a:stretch>
                  <a:fillRect l="-112" t="-77" b="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5_AS.74_1#d50646979?vbadefaultcenterpage=1&amp;parentnodeid=26a8328f8&amp;vbahtmlprocessed=1&amp;bbb=1&amp;hasbroken=1"/>
              <p:cNvSpPr/>
              <p:nvPr/>
            </p:nvSpPr>
            <p:spPr>
              <a:xfrm>
                <a:off x="502920" y="3246642"/>
                <a:ext cx="11183112" cy="1249744"/>
              </a:xfrm>
              <a:prstGeom prst="rect">
                <a:avLst/>
              </a:prstGeom>
              <a:noFill/>
            </p:spPr>
            <p:txBody>
              <a:bodyPr wrap="none" lIns="0" tIns="0" rIns="0" bIns="0" rtlCol="0" anchor="t"/>
              <a:lstStyle/>
              <a:p>
                <a:pPr algn="l" latinLnBrk="1">
                  <a:lnSpc>
                    <a:spcPct val="11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内切,得</a:t>
                </a:r>
                <a14:m>
                  <m:oMath xmlns:m="http://schemas.openxmlformats.org/officeDocument/2006/math">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𝑎𝑏</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1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当且仅当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时，等号成立,所以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𝑎𝑏</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的最大值为</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B_5_AS.74_1#d50646979?vbadefaultcenterpage=1&amp;parentnodeid=26a8328f8&amp;vbahtmlprocessed=1&amp;bbb=1&amp;hasbroken=1"/>
              <p:cNvSpPr>
                <a:spLocks noRot="1" noChangeAspect="1" noMove="1" noResize="1" noEditPoints="1" noAdjustHandles="1" noChangeArrowheads="1" noChangeShapeType="1" noTextEdit="1"/>
              </p:cNvSpPr>
              <p:nvPr/>
            </p:nvSpPr>
            <p:spPr>
              <a:xfrm>
                <a:off x="502920" y="3246642"/>
                <a:ext cx="11183112" cy="1249744"/>
              </a:xfrm>
              <a:prstGeom prst="rect">
                <a:avLst/>
              </a:prstGeom>
              <a:blipFill rotWithShape="1">
                <a:blip r:embed="rId5"/>
                <a:stretch>
                  <a:fillRect t="-42" r="-777" b="47"/>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left)">
                                      <p:cBhvr>
                                        <p:cTn id="2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B_5_BD.75_1#76d994379?vbadefaultcenterpage=1&amp;parentnodeid=26a8328f8&amp;vbahtmlprocessed=1&amp;bbb=1&amp;hasbroken=1"/>
          <p:cNvSpPr/>
          <p:nvPr/>
        </p:nvSpPr>
        <p:spPr>
          <a:xfrm>
            <a:off x="502920" y="1710482"/>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变式设问2</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若将本例条件中的“外切”变为“相交</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”,则公共弦所在的直线方程为</a:t>
            </a:r>
          </a:p>
          <a:p>
            <a:pPr latinLnBrk="1">
              <a:lnSpc>
                <a:spcPct val="150000"/>
              </a:lnSpc>
            </a:pP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_____________________________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AlternateContent xmlns:mc="http://schemas.openxmlformats.org/markup-compatibility/2006" xmlns:a14="http://schemas.microsoft.com/office/drawing/2010/main">
        <mc:Choice Requires="a14">
          <p:sp>
            <p:nvSpPr>
              <p:cNvPr id="3" name="QB_5_AN.76_1#76d994379.blank?vbadefaultcenterpage=1&amp;parentnodeid=26a8328f8&amp;vbapositionanswer=33&amp;vbahtmlprocessed=1"/>
              <p:cNvSpPr/>
              <p:nvPr/>
            </p:nvSpPr>
            <p:spPr>
              <a:xfrm>
                <a:off x="680720" y="2317096"/>
                <a:ext cx="4082733" cy="353441"/>
              </a:xfrm>
              <a:prstGeom prst="rect">
                <a:avLst/>
              </a:prstGeom>
              <a:noFill/>
            </p:spPr>
            <p:txBody>
              <a:bodyPr wrap="none" lIns="0" tIns="0" rIns="0" bIns="0" rtlCol="0" anchor="t"/>
              <a:lstStyle/>
              <a:p>
                <a:pPr marL="0" algn="ctr" latinLnBrk="1">
                  <a:lnSpc>
                    <a:spcPts val="3000"/>
                  </a:lnSpc>
                </a:pP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3" name="QB_5_AN.76_1#76d994379.blank?vbadefaultcenterpage=1&amp;parentnodeid=26a8328f8&amp;vbapositionanswer=33&amp;vbahtmlprocessed=1"/>
              <p:cNvSpPr>
                <a:spLocks noRot="1" noChangeAspect="1" noMove="1" noResize="1" noEditPoints="1" noAdjustHandles="1" noChangeArrowheads="1" noChangeShapeType="1" noTextEdit="1"/>
              </p:cNvSpPr>
              <p:nvPr/>
            </p:nvSpPr>
            <p:spPr>
              <a:xfrm>
                <a:off x="680720" y="2317096"/>
                <a:ext cx="4082733" cy="353441"/>
              </a:xfrm>
              <a:prstGeom prst="rect">
                <a:avLst/>
              </a:prstGeom>
              <a:blipFill rotWithShape="1">
                <a:blip r:embed="rId3"/>
                <a:stretch>
                  <a:fillRect t="-174" r="8" b="-76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5_AS.77_1#76d994379?vbadefaultcenterpage=1&amp;parentnodeid=26a8328f8&amp;vbahtmlprocessed=1"/>
              <p:cNvSpPr/>
              <p:nvPr/>
            </p:nvSpPr>
            <p:spPr>
              <a:xfrm>
                <a:off x="502920" y="2754929"/>
                <a:ext cx="11183112" cy="2680589"/>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由题意把圆</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,圆</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的方程都化为一般方程,得</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圆</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①</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圆</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②</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②</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①</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𝑏</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为所求公共弦所在的直线方程.</a:t>
                </a:r>
                <a:endParaRPr lang="en-US" altLang="zh-CN" sz="2400" dirty="0"/>
              </a:p>
            </p:txBody>
          </p:sp>
        </mc:Choice>
        <mc:Fallback xmlns="">
          <p:sp>
            <p:nvSpPr>
              <p:cNvPr id="4" name="QB_5_AS.77_1#76d994379?vbadefaultcenterpage=1&amp;parentnodeid=26a8328f8&amp;vbahtmlprocessed=1"/>
              <p:cNvSpPr>
                <a:spLocks noRot="1" noChangeAspect="1" noMove="1" noResize="1" noEditPoints="1" noAdjustHandles="1" noChangeArrowheads="1" noChangeShapeType="1" noTextEdit="1"/>
              </p:cNvSpPr>
              <p:nvPr/>
            </p:nvSpPr>
            <p:spPr>
              <a:xfrm>
                <a:off x="502920" y="2754929"/>
                <a:ext cx="11183112" cy="2680589"/>
              </a:xfrm>
              <a:prstGeom prst="rect">
                <a:avLst/>
              </a:prstGeom>
              <a:blipFill rotWithShape="1">
                <a:blip r:embed="rId4"/>
                <a:stretch>
                  <a:fillRect t="-11" r="1" b="-11397"/>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left)">
                                      <p:cBhvr>
                                        <p:cTn id="21" dur="500"/>
                                        <p:tgtEl>
                                          <p:spTgt spid="4">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left)">
                                      <p:cBhvr>
                                        <p:cTn id="24" dur="500"/>
                                        <p:tgtEl>
                                          <p:spTgt spid="4">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500"/>
                                        <p:tgtEl>
                                          <p:spTgt spid="4">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wipe(left)">
                                      <p:cBhvr>
                                        <p:cTn id="3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5_BD#83580c744?vbadefaultcenterpage=1&amp;parentnodeid=26a8328f8&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4480560" y="2229467"/>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3" name="P_5_BD#83580c744?vbadefaultcenterpage=1&amp;parentnodeid=26a8328f8&amp;vbahtmlprocessed=1&amp;bbb=1&amp;hasbroken=1"/>
              <p:cNvSpPr/>
              <p:nvPr/>
            </p:nvSpPr>
            <p:spPr>
              <a:xfrm>
                <a:off x="502920" y="2755755"/>
                <a:ext cx="11183112" cy="2135378"/>
              </a:xfrm>
              <a:prstGeom prst="rect">
                <a:avLst/>
              </a:prstGeom>
              <a:noFill/>
            </p:spPr>
            <p:txBody>
              <a:bodyPr wrap="non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圆与圆位置关系问题的解题策略</a:t>
                </a:r>
                <a:endParaRPr lang="en-US" altLang="zh-CN" sz="2400" dirty="0"/>
              </a:p>
              <a:p>
                <a:pP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判断两圆的位置关系时常用几何法,即利用两圆圆心之间的距离与两圆半径之间的</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关系,一般不采用代数法</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若两圆相交,则两圆公共弦所在直线的方程可由两圆的方程作差消去</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项得到.</a:t>
                </a:r>
                <a:endParaRPr lang="en-US" altLang="zh-CN" sz="2400" dirty="0"/>
              </a:p>
            </p:txBody>
          </p:sp>
        </mc:Choice>
        <mc:Fallback xmlns="">
          <p:sp>
            <p:nvSpPr>
              <p:cNvPr id="3" name="P_5_BD#83580c744?vbadefaultcenterpage=1&amp;parentnodeid=26a8328f8&amp;vbahtmlprocessed=1&amp;bbb=1&amp;hasbroken=1"/>
              <p:cNvSpPr>
                <a:spLocks noRot="1" noChangeAspect="1" noMove="1" noResize="1" noEditPoints="1" noAdjustHandles="1" noChangeArrowheads="1" noChangeShapeType="1" noTextEdit="1"/>
              </p:cNvSpPr>
              <p:nvPr/>
            </p:nvSpPr>
            <p:spPr>
              <a:xfrm>
                <a:off x="502920" y="2755755"/>
                <a:ext cx="11183112" cy="2135378"/>
              </a:xfrm>
              <a:prstGeom prst="rect">
                <a:avLst/>
              </a:prstGeom>
              <a:blipFill rotWithShape="1">
                <a:blip r:embed="rId4"/>
                <a:stretch>
                  <a:fillRect t="-23" r="1" b="-3968"/>
                </a:stretch>
              </a:blipFill>
            </p:spPr>
            <p:txBody>
              <a:bodyPr/>
              <a:lstStyle/>
              <a:p>
                <a:r>
                  <a:rPr lang="zh-CN" altLang="en-US">
                    <a:noFill/>
                  </a:rPr>
                  <a:t> </a:t>
                </a:r>
              </a:p>
            </p:txBody>
          </p:sp>
        </mc:Fallback>
      </mc:AlternateContent>
    </p:spTree>
  </p:cSld>
  <p:clrMapOvr>
    <a:masterClrMapping/>
  </p:clrMapOvr>
  <p:transition>
    <p:split dir="in"/>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5_BD#acd86eeca?vbadefaultcenterpage=1&amp;parentnodeid=26a8328f8&amp;vbahtmlprocessed=1" descr="preencoded.png"/>
          <p:cNvPicPr>
            <a:picLocks noChangeAspect="1"/>
          </p:cNvPicPr>
          <p:nvPr/>
        </p:nvPicPr>
        <p:blipFill>
          <a:blip r:embed="rId3"/>
          <a:stretch>
            <a:fillRect/>
          </a:stretch>
        </p:blipFill>
        <p:spPr>
          <a:xfrm>
            <a:off x="3813048" y="756000"/>
            <a:ext cx="4562856" cy="530352"/>
          </a:xfrm>
          <a:prstGeom prst="rect">
            <a:avLst/>
          </a:prstGeom>
        </p:spPr>
      </p:pic>
      <mc:AlternateContent xmlns:mc="http://schemas.openxmlformats.org/markup-compatibility/2006" xmlns:a14="http://schemas.microsoft.com/office/drawing/2010/main">
        <mc:Choice Requires="a14">
          <p:sp>
            <p:nvSpPr>
              <p:cNvPr id="3" name="QC_6_BD.78_1#cd0b6722c?vbadefaultcenterpage=1&amp;parentnodeid=acd86eeca&amp;vbahtmlprocessed=1&amp;bbb=1&amp;hasbroken=1"/>
              <p:cNvSpPr/>
              <p:nvPr/>
            </p:nvSpPr>
            <p:spPr>
              <a:xfrm>
                <a:off x="502920" y="1419448"/>
                <a:ext cx="11183112" cy="158330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（多选题）（原创）集合</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，其中</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的可能取值</a:t>
                </a: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QC_6_BD.78_1#cd0b6722c?vbadefaultcenterpage=1&amp;parentnodeid=acd86eeca&amp;vbahtmlprocessed=1&amp;bbb=1&amp;hasbroken=1"/>
              <p:cNvSpPr>
                <a:spLocks noRot="1" noChangeAspect="1" noMove="1" noResize="1" noEditPoints="1" noAdjustHandles="1" noChangeArrowheads="1" noChangeShapeType="1" noTextEdit="1"/>
              </p:cNvSpPr>
              <p:nvPr/>
            </p:nvSpPr>
            <p:spPr>
              <a:xfrm>
                <a:off x="502920" y="1419448"/>
                <a:ext cx="11183112" cy="1583309"/>
              </a:xfrm>
              <a:prstGeom prst="rect">
                <a:avLst/>
              </a:prstGeom>
              <a:blipFill rotWithShape="1">
                <a:blip r:embed="rId4"/>
                <a:stretch>
                  <a:fillRect t="-14" r="1" b="-7229"/>
                </a:stretch>
              </a:blipFill>
            </p:spPr>
            <p:txBody>
              <a:bodyPr/>
              <a:lstStyle/>
              <a:p>
                <a:r>
                  <a:rPr lang="zh-CN" altLang="en-US">
                    <a:noFill/>
                  </a:rPr>
                  <a:t> </a:t>
                </a:r>
              </a:p>
            </p:txBody>
          </p:sp>
        </mc:Fallback>
      </mc:AlternateContent>
      <p:sp>
        <p:nvSpPr>
          <p:cNvPr id="4" name="QC_6_AN.79_1#cd0b6722c.bracket?vbadefaultcenterpage=1&amp;parentnodeid=acd86eeca&amp;vbapositionanswer=34&amp;vbahtmlprocessed=1"/>
          <p:cNvSpPr/>
          <p:nvPr/>
        </p:nvSpPr>
        <p:spPr>
          <a:xfrm>
            <a:off x="1125220" y="2516728"/>
            <a:ext cx="661988" cy="478600"/>
          </a:xfrm>
          <a:prstGeom prst="rect">
            <a:avLst/>
          </a:prstGeom>
          <a:noFill/>
        </p:spPr>
        <p:txBody>
          <a:bodyPr wrap="none" lIns="0" tIns="0" rIns="0" bIns="0" rtlCol="0" anchor="t"/>
          <a:lstStyle/>
          <a:p>
            <a:pPr marL="0"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AD</a:t>
            </a:r>
            <a:endParaRPr lang="en-US" altLang="zh-CN" sz="2400" dirty="0"/>
          </a:p>
        </p:txBody>
      </p:sp>
      <p:sp>
        <p:nvSpPr>
          <p:cNvPr id="5" name="QC_6_BD.80_1#cd0b6722c.choices?vbadefaultcenterpage=1&amp;parentnodeid=acd86eeca&amp;vbahtmlprocessed=1"/>
          <p:cNvSpPr/>
          <p:nvPr/>
        </p:nvSpPr>
        <p:spPr>
          <a:xfrm>
            <a:off x="502920" y="3062891"/>
            <a:ext cx="11183112" cy="486029"/>
          </a:xfrm>
          <a:prstGeom prst="rect">
            <a:avLst/>
          </a:prstGeom>
          <a:noFill/>
        </p:spPr>
        <p:txBody>
          <a:bodyPr wrap="square" lIns="0" tIns="0" rIns="0" bIns="0" rtlCol="0" anchor="t"/>
          <a:lstStyle/>
          <a:p>
            <a:pPr latinLnBrk="1">
              <a:lnSpc>
                <a:spcPct val="150000"/>
              </a:lnSpc>
              <a:tabLst>
                <a:tab pos="2861945" algn="l"/>
                <a:tab pos="5699125" algn="l"/>
                <a:tab pos="853630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B.3</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C.4</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a:t>
            </a:r>
            <a:endParaRPr lang="en-US" altLang="zh-CN" sz="2400" dirty="0"/>
          </a:p>
        </p:txBody>
      </p:sp>
      <mc:AlternateContent xmlns:mc="http://schemas.openxmlformats.org/markup-compatibility/2006" xmlns:a14="http://schemas.microsoft.com/office/drawing/2010/main">
        <mc:Choice Requires="a14">
          <p:sp>
            <p:nvSpPr>
              <p:cNvPr id="6" name="QC_6_AS.81_1#cd0b6722c?vbadefaultcenterpage=1&amp;parentnodeid=acd86eeca&amp;vbahtmlprocessed=1&amp;bbb=1&amp;hasbroken=1"/>
              <p:cNvSpPr/>
              <p:nvPr/>
            </p:nvSpPr>
            <p:spPr>
              <a:xfrm>
                <a:off x="502920" y="3553048"/>
                <a:ext cx="11183112" cy="2826385"/>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圆</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的圆心是</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，半径为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𝑅</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圆</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的圆心是</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3,−2</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，半径为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，所以两圆相离或内含，又</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𝑂𝐶</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所以当两圆相离时</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,故A正确；</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当两圆内含时，</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−1&gt;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，故B,C错误，D正确.故选</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AD</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6" name="QC_6_AS.81_1#cd0b6722c?vbadefaultcenterpage=1&amp;parentnodeid=acd86eeca&amp;vbahtmlprocessed=1&amp;bbb=1&amp;hasbroken=1"/>
              <p:cNvSpPr>
                <a:spLocks noRot="1" noChangeAspect="1" noMove="1" noResize="1" noEditPoints="1" noAdjustHandles="1" noChangeArrowheads="1" noChangeShapeType="1" noTextEdit="1"/>
              </p:cNvSpPr>
              <p:nvPr/>
            </p:nvSpPr>
            <p:spPr>
              <a:xfrm>
                <a:off x="502920" y="3553048"/>
                <a:ext cx="11183112" cy="2826385"/>
              </a:xfrm>
              <a:prstGeom prst="rect">
                <a:avLst/>
              </a:prstGeom>
              <a:blipFill rotWithShape="1">
                <a:blip r:embed="rId5"/>
                <a:stretch>
                  <a:fillRect t="-8" r="1" b="-1767"/>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wipe(left)">
                                      <p:cBhvr>
                                        <p:cTn id="15" dur="500"/>
                                        <p:tgtEl>
                                          <p:spTgt spid="6">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wipe(left)">
                                      <p:cBhvr>
                                        <p:cTn id="18" dur="500"/>
                                        <p:tgtEl>
                                          <p:spTgt spid="6">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Effect transition="in" filter="wipe(left)">
                                      <p:cBhvr>
                                        <p:cTn id="21" dur="500"/>
                                        <p:tgtEl>
                                          <p:spTgt spid="6">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wipe(left)">
                                      <p:cBhvr>
                                        <p:cTn id="24" dur="500"/>
                                        <p:tgtEl>
                                          <p:spTgt spid="6">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wipe(left)">
                                      <p:cBhvr>
                                        <p:cTn id="27" dur="500"/>
                                        <p:tgtEl>
                                          <p:spTgt spid="6">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6">
                                            <p:txEl>
                                              <p:pRg st="4" end="4"/>
                                            </p:txEl>
                                          </p:spTgt>
                                        </p:tgtEl>
                                        <p:attrNameLst>
                                          <p:attrName>style.visibility</p:attrName>
                                        </p:attrNameLst>
                                      </p:cBhvr>
                                      <p:to>
                                        <p:strVal val="visible"/>
                                      </p:to>
                                    </p:set>
                                    <p:animEffect transition="in" filter="wipe(left)">
                                      <p:cBhvr>
                                        <p:cTn id="30"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6"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C_6_BD.82_1#63242c298?vbadefaultcenterpage=1&amp;parentnodeid=acd86eeca&amp;vbahtmlprocessed=1&amp;bbb=1&amp;hasbroken=1"/>
              <p:cNvSpPr/>
              <p:nvPr/>
            </p:nvSpPr>
            <p:spPr>
              <a:xfrm>
                <a:off x="502920" y="756000"/>
                <a:ext cx="11183112" cy="2668588"/>
              </a:xfrm>
              <a:prstGeom prst="rect">
                <a:avLst/>
              </a:prstGeom>
              <a:noFill/>
            </p:spPr>
            <p:txBody>
              <a:bodyPr wrap="none" lIns="0" tIns="0" rIns="0" bIns="0" rtlCol="0" anchor="t"/>
              <a:lstStyle/>
              <a:p>
                <a:pPr algn="l" latinLnBrk="1">
                  <a:lnSpc>
                    <a:spcPct val="133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（改编）古希腊数学家阿波罗尼奥斯（约公元前</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262∼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公元前190年）的著作</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a:t>
                </a:r>
              </a:p>
              <a:p>
                <a:pPr latinLnBrk="1">
                  <a:lnSpc>
                    <a:spcPct val="133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锥曲线论</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》是古代世界光辉的科学成果，著作中有这样一个命题</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：平面内与两定点</a:t>
                </a:r>
              </a:p>
              <a:p>
                <a:pPr latinLnBrk="1">
                  <a:lnSpc>
                    <a:spcPct val="133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距离的比为常数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且</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𝑘</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的点的轨迹是圆.</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后人将这个圆称为阿波罗尼斯圆.</a:t>
                </a:r>
              </a:p>
              <a:p>
                <a:pPr latinLnBrk="1">
                  <a:lnSpc>
                    <a:spcPct val="133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−2,0</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4,0</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,动点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满足</a:t>
                </a:r>
                <a14:m>
                  <m:oMath xmlns:m="http://schemas.openxmlformats.org/officeDocument/2006/math">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m:t>
                            </m:r>
                          </m:e>
                        </m:d>
                      </m:num>
                      <m:den>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𝑃𝐵</m:t>
                            </m:r>
                          </m:e>
                        </m:d>
                      </m:den>
                    </m:f>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ra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，则动点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的轨迹与圆</a:t>
                </a:r>
              </a:p>
              <a:p>
                <a:pPr latinLnBrk="1">
                  <a:lnSpc>
                    <a:spcPct val="133000"/>
                  </a:lnSpc>
                </a:pP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的位置关系是(</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C_6_BD.82_1#63242c298?vbadefaultcenterpage=1&amp;parentnodeid=acd86eeca&amp;vbahtmlprocessed=1&amp;bbb=1&amp;hasbroken=1"/>
              <p:cNvSpPr>
                <a:spLocks noRot="1" noChangeAspect="1" noMove="1" noResize="1" noEditPoints="1" noAdjustHandles="1" noChangeArrowheads="1" noChangeShapeType="1" noTextEdit="1"/>
              </p:cNvSpPr>
              <p:nvPr/>
            </p:nvSpPr>
            <p:spPr>
              <a:xfrm>
                <a:off x="502920" y="756000"/>
                <a:ext cx="11183112" cy="2668588"/>
              </a:xfrm>
              <a:prstGeom prst="rect">
                <a:avLst/>
              </a:prstGeom>
              <a:blipFill rotWithShape="1">
                <a:blip r:embed="rId3"/>
                <a:stretch>
                  <a:fillRect t="-13" r="1" b="-2140"/>
                </a:stretch>
              </a:blipFill>
            </p:spPr>
            <p:txBody>
              <a:bodyPr/>
              <a:lstStyle/>
              <a:p>
                <a:r>
                  <a:rPr lang="zh-CN" altLang="en-US">
                    <a:noFill/>
                  </a:rPr>
                  <a:t> </a:t>
                </a:r>
              </a:p>
            </p:txBody>
          </p:sp>
        </mc:Fallback>
      </mc:AlternateContent>
      <p:sp>
        <p:nvSpPr>
          <p:cNvPr id="3" name="QC_6_AN.83_1#63242c298.bracket?vbadefaultcenterpage=1&amp;parentnodeid=acd86eeca&amp;vbapositionanswer=35&amp;vbahtmlprocessed=1"/>
          <p:cNvSpPr/>
          <p:nvPr/>
        </p:nvSpPr>
        <p:spPr>
          <a:xfrm>
            <a:off x="4947603" y="2985168"/>
            <a:ext cx="441325" cy="430975"/>
          </a:xfrm>
          <a:prstGeom prst="rect">
            <a:avLst/>
          </a:prstGeom>
          <a:noFill/>
        </p:spPr>
        <p:txBody>
          <a:bodyPr wrap="none" lIns="0" tIns="0" rIns="0" bIns="0" rtlCol="0" anchor="t"/>
          <a:lstStyle/>
          <a:p>
            <a:pPr marL="0" algn="ctr" latinLnBrk="1">
              <a:lnSpc>
                <a:spcPts val="37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a:t>
            </a:r>
            <a:endParaRPr lang="en-US" altLang="zh-CN" sz="2400" dirty="0"/>
          </a:p>
        </p:txBody>
      </p:sp>
      <p:sp>
        <p:nvSpPr>
          <p:cNvPr id="4" name="QC_6_BD.84_1#63242c298.choices?vbadefaultcenterpage=1&amp;parentnodeid=acd86eeca&amp;vbahtmlprocessed=1"/>
          <p:cNvSpPr/>
          <p:nvPr/>
        </p:nvSpPr>
        <p:spPr>
          <a:xfrm>
            <a:off x="502920" y="3436208"/>
            <a:ext cx="11183112" cy="439420"/>
          </a:xfrm>
          <a:prstGeom prst="rect">
            <a:avLst/>
          </a:prstGeom>
          <a:noFill/>
        </p:spPr>
        <p:txBody>
          <a:bodyPr wrap="square" lIns="0" tIns="0" rIns="0" bIns="0" rtlCol="0" anchor="t"/>
          <a:lstStyle/>
          <a:p>
            <a:pPr latinLnBrk="1">
              <a:lnSpc>
                <a:spcPct val="133000"/>
              </a:lnSpc>
              <a:tabLst>
                <a:tab pos="2861945" algn="l"/>
                <a:tab pos="5699125" algn="l"/>
                <a:tab pos="853630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.相交</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B.相离</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C.内切</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.外切</a:t>
            </a:r>
            <a:endParaRPr lang="en-US" altLang="zh-CN" sz="2400" dirty="0"/>
          </a:p>
        </p:txBody>
      </p:sp>
      <mc:AlternateContent xmlns:mc="http://schemas.openxmlformats.org/markup-compatibility/2006" xmlns:a14="http://schemas.microsoft.com/office/drawing/2010/main">
        <mc:Choice Requires="a14">
          <p:sp>
            <p:nvSpPr>
              <p:cNvPr id="5" name="QC_6_AS.85_1#63242c298?vbadefaultcenterpage=1&amp;parentnodeid=acd86eeca&amp;vbahtmlprocessed=1&amp;bbb=1&amp;hasbroken=1"/>
              <p:cNvSpPr/>
              <p:nvPr/>
            </p:nvSpPr>
            <p:spPr>
              <a:xfrm>
                <a:off x="502920" y="3880708"/>
                <a:ext cx="11183112" cy="2429891"/>
              </a:xfrm>
              <a:prstGeom prst="rect">
                <a:avLst/>
              </a:prstGeom>
              <a:noFill/>
            </p:spPr>
            <p:txBody>
              <a:bodyPr wrap="none" lIns="0" tIns="0" rIns="0" bIns="0" rtlCol="0" anchor="t"/>
              <a:lstStyle/>
              <a:p>
                <a:pPr algn="l" latinLnBrk="1">
                  <a:lnSpc>
                    <a:spcPct val="133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由条件可知，</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，化简为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=27</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，故动点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的轨迹是</a:t>
                </a:r>
              </a:p>
              <a:p>
                <a:pPr latinLnBrk="1">
                  <a:lnSpc>
                    <a:spcPct val="133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以</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为圆心，</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为半径的圆，圆</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是以</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为圆心，</a:t>
                </a:r>
                <a14:m>
                  <m:oMath xmlns:m="http://schemas.openxmlformats.org/officeDocument/2006/math">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为半径</a:t>
                </a:r>
              </a:p>
              <a:p>
                <a:pPr latinLnBrk="1">
                  <a:lnSpc>
                    <a:spcPct val="133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的圆</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，故两圆圆心间的距离</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&lt;3</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，所以两圆相</a:t>
                </a:r>
              </a:p>
              <a:p>
                <a:pPr latinLnBrk="1">
                  <a:lnSpc>
                    <a:spcPct val="133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交</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.故选A.</a:t>
                </a:r>
                <a:endParaRPr lang="en-US" altLang="zh-CN" sz="2400" dirty="0"/>
              </a:p>
            </p:txBody>
          </p:sp>
        </mc:Choice>
        <mc:Fallback xmlns="">
          <p:sp>
            <p:nvSpPr>
              <p:cNvPr id="5" name="QC_6_AS.85_1#63242c298?vbadefaultcenterpage=1&amp;parentnodeid=acd86eeca&amp;vbahtmlprocessed=1&amp;bbb=1&amp;hasbroken=1"/>
              <p:cNvSpPr>
                <a:spLocks noRot="1" noChangeAspect="1" noMove="1" noResize="1" noEditPoints="1" noAdjustHandles="1" noChangeArrowheads="1" noChangeShapeType="1" noTextEdit="1"/>
              </p:cNvSpPr>
              <p:nvPr/>
            </p:nvSpPr>
            <p:spPr>
              <a:xfrm>
                <a:off x="502920" y="3880708"/>
                <a:ext cx="11183112" cy="2429891"/>
              </a:xfrm>
              <a:prstGeom prst="rect">
                <a:avLst/>
              </a:prstGeom>
              <a:blipFill rotWithShape="1">
                <a:blip r:embed="rId4"/>
                <a:stretch>
                  <a:fillRect t="-9" r="1" b="25"/>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animEffect transition="in" filter="wipe(left)">
                                      <p:cBhvr>
                                        <p:cTn id="15" dur="500"/>
                                        <p:tgtEl>
                                          <p:spTgt spid="5">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wipe(left)">
                                      <p:cBhvr>
                                        <p:cTn id="18" dur="500"/>
                                        <p:tgtEl>
                                          <p:spTgt spid="5">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left)">
                                      <p:cBhvr>
                                        <p:cTn id="24" dur="500"/>
                                        <p:tgtEl>
                                          <p:spTgt spid="5">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wipe(left)">
                                      <p:cBhvr>
                                        <p:cTn id="2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3_BD#9a4cccf53.fixed?vbadefaultcenterpage=1&amp;parentnodeid=818f958a5&amp;vbahtmlprocessed=1"/>
          <p:cNvSpPr/>
          <p:nvPr/>
        </p:nvSpPr>
        <p:spPr>
          <a:xfrm>
            <a:off x="283464" y="2779776"/>
            <a:ext cx="11594592" cy="722376"/>
          </a:xfrm>
          <a:prstGeom prst="rect">
            <a:avLst/>
          </a:prstGeom>
          <a:noFill/>
        </p:spPr>
        <p:txBody>
          <a:bodyPr wrap="square" lIns="0" tIns="0" rIns="0" bIns="0" rtlCol="0" anchor="ctr"/>
          <a:lstStyle/>
          <a:p>
            <a:pPr algn="ctr" latinLnBrk="1">
              <a:lnSpc>
                <a:spcPct val="100000"/>
              </a:lnSpc>
            </a:pPr>
            <a:r>
              <a:rPr lang="en-US" altLang="zh-CN" sz="4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拓展教材</a:t>
            </a:r>
            <a:r>
              <a:rPr lang="en-US" altLang="zh-CN" sz="4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4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深度学习</a:t>
            </a:r>
            <a:endParaRPr lang="en-US" altLang="zh-CN" sz="4400" dirty="0"/>
          </a:p>
        </p:txBody>
      </p:sp>
      <p:pic>
        <p:nvPicPr>
          <p:cNvPr id="3" name="C_3#9a4cccf53.fixed?vbadefaultcenterpage=1&amp;parentnodeid=818f958a5&amp;vbahtmlprocessed=1" descr="preencoded.png"/>
          <p:cNvPicPr>
            <a:picLocks noChangeAspect="1"/>
          </p:cNvPicPr>
          <p:nvPr/>
        </p:nvPicPr>
        <p:blipFill>
          <a:blip r:embed="rId3"/>
          <a:stretch>
            <a:fillRect/>
          </a:stretch>
        </p:blipFill>
        <p:spPr>
          <a:xfrm>
            <a:off x="1261872" y="3575304"/>
            <a:ext cx="9756648" cy="82296"/>
          </a:xfrm>
          <a:prstGeom prst="rect">
            <a:avLst/>
          </a:prstGeom>
        </p:spPr>
      </p:pic>
    </p:spTree>
  </p:cSld>
  <p:clrMapOvr>
    <a:masterClrMapping/>
  </p:clrMapOvr>
  <p:transition>
    <p:split dir="in"/>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P_3_BD#f56949969?colgroup=4,4,13,6,5&amp;vbadefaultcenterpage=1&amp;parentnodeid=818f958a5&amp;vbahtmlprocessed=1&amp;bbb=1&amp;hasbroken=1"/>
              <p:cNvGraphicFramePr>
                <a:graphicFrameLocks noGrp="1"/>
              </p:cNvGraphicFramePr>
              <p:nvPr/>
            </p:nvGraphicFramePr>
            <p:xfrm>
              <a:off x="502920" y="1809288"/>
              <a:ext cx="11137392" cy="4279392"/>
            </p:xfrm>
            <a:graphic>
              <a:graphicData uri="http://schemas.openxmlformats.org/drawingml/2006/table">
                <a:tbl>
                  <a:tblPr/>
                  <a:tblGrid>
                    <a:gridCol w="1417320">
                      <a:extLst>
                        <a:ext uri="{9D8B030D-6E8A-4147-A177-3AD203B41FA5}">
                          <a16:colId xmlns:a16="http://schemas.microsoft.com/office/drawing/2014/main" val="20000"/>
                        </a:ext>
                      </a:extLst>
                    </a:gridCol>
                    <a:gridCol w="1545336">
                      <a:extLst>
                        <a:ext uri="{9D8B030D-6E8A-4147-A177-3AD203B41FA5}">
                          <a16:colId xmlns:a16="http://schemas.microsoft.com/office/drawing/2014/main" val="20001"/>
                        </a:ext>
                      </a:extLst>
                    </a:gridCol>
                    <a:gridCol w="4233672">
                      <a:extLst>
                        <a:ext uri="{9D8B030D-6E8A-4147-A177-3AD203B41FA5}">
                          <a16:colId xmlns:a16="http://schemas.microsoft.com/office/drawing/2014/main" val="20002"/>
                        </a:ext>
                      </a:extLst>
                    </a:gridCol>
                    <a:gridCol w="2130552">
                      <a:extLst>
                        <a:ext uri="{9D8B030D-6E8A-4147-A177-3AD203B41FA5}">
                          <a16:colId xmlns:a16="http://schemas.microsoft.com/office/drawing/2014/main" val="20003"/>
                        </a:ext>
                      </a:extLst>
                    </a:gridCol>
                    <a:gridCol w="1810512">
                      <a:extLst>
                        <a:ext uri="{9D8B030D-6E8A-4147-A177-3AD203B41FA5}">
                          <a16:colId xmlns:a16="http://schemas.microsoft.com/office/drawing/2014/main" val="20004"/>
                        </a:ext>
                      </a:extLst>
                    </a:gridCol>
                  </a:tblGrid>
                  <a:tr h="429133">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考点考向</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课标要求</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真题印证</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考频热度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核心素养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86332">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圆与圆的</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位置关系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理解</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2019年全国Ⅱ卷（理）</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直观想象</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数学运算</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逻辑推理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37308">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命题分析</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预测</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4">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从近几年高考的情况来看</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，本基础课内容主要集中在直线与圆的位置关</a:t>
                          </a: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系的综合问题</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，在2025届高考的备考中</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，要重点关注圆的几何性质在研</a:t>
                          </a: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究圆锥曲线几何量中的应用</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，特别是圆的切线问题在研究椭圆</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、双曲线</a:t>
                          </a: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几何性质中的应用</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，圆的几何性质与抛物线焦点弦、准线的结合</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，都可</a:t>
                          </a: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能成为命题的热点</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bl>
              </a:graphicData>
            </a:graphic>
          </p:graphicFrame>
        </mc:Choice>
        <mc:Fallback xmlns="">
          <p:graphicFrame>
            <p:nvGraphicFramePr>
              <p:cNvPr id="6" name="P_3_BD#f56949969?colgroup=4,4,13,6,5&amp;vbadefaultcenterpage=1&amp;parentnodeid=818f958a5&amp;vbahtmlprocessed=1&amp;bbb=1&amp;hasbroken=1"/>
              <p:cNvGraphicFramePr>
                <a:graphicFrameLocks noGrp="1"/>
              </p:cNvGraphicFramePr>
              <p:nvPr/>
            </p:nvGraphicFramePr>
            <p:xfrm>
              <a:off x="502920" y="1809288"/>
              <a:ext cx="11137392" cy="4158996"/>
            </p:xfrm>
            <a:graphic>
              <a:graphicData uri="http://schemas.openxmlformats.org/drawingml/2006/table">
                <a:tbl>
                  <a:tblPr/>
                  <a:tblGrid>
                    <a:gridCol w="1417320"/>
                    <a:gridCol w="1545336"/>
                    <a:gridCol w="4233672"/>
                    <a:gridCol w="2130552"/>
                    <a:gridCol w="1810512"/>
                  </a:tblGrid>
                  <a:tr h="429133">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考点考向</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课标要求</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真题印证</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考频热度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核心素养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424940">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圆与圆的</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位置关系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理解</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直观想象</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数学运算</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逻辑推理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337308">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命题分析</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预测</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4">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从近几年高考的情况来看</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，本基础课内容主要集中在直线与圆的位置关</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系的综合问题</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，在2025届高考的备考中</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，要重点关注圆的几何性质在研</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究圆锥曲线几何量中的应用</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，特别是圆的切线问题在研究椭圆</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、双曲线</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几何性质中的应用</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，圆的几何性质与抛物线焦点弦、准线的结合</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，都可</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能成为命题的热点</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cPr/>
                    </a:tc>
                    <a:tc hMerge="1">
                      <a:tcPr/>
                    </a:tc>
                    <a:tc hMerge="1">
                      <a:tcPr/>
                    </a:tc>
                  </a:tr>
                </a:tbl>
              </a:graphicData>
            </a:graphic>
          </p:graphicFrame>
        </mc:Fallback>
      </mc:AlternateContent>
      <p:sp>
        <p:nvSpPr>
          <p:cNvPr id="2" name="P_3_BD#f56949969?colgroup=4,4,13,6,5&amp;vbadefaultcenterpage=1&amp;parentnodeid=818f958a5&amp;vbahtmlprocessed=1&amp;bbb=1"/>
          <p:cNvSpPr txBox="1"/>
          <p:nvPr/>
        </p:nvSpPr>
        <p:spPr>
          <a:xfrm>
            <a:off x="9100312" y="1183940"/>
            <a:ext cx="2540000" cy="495520"/>
          </a:xfrm>
          <a:prstGeom prst="rect">
            <a:avLst/>
          </a:prstGeom>
          <a:noFill/>
        </p:spPr>
        <p:txBody>
          <a:bodyPr vert="horz" lIns="0" tIns="0" rIns="0" bIns="0" rtlCol="0">
            <a:spAutoFit/>
          </a:bodyPr>
          <a:lstStyle/>
          <a:p>
            <a:pPr algn="r">
              <a:lnSpc>
                <a:spcPct val="150000"/>
              </a:lnSpc>
            </a:pPr>
            <a:r>
              <a:rPr lang="zh-CN" altLang="en-US" sz="2400">
                <a:latin typeface="Times New Roman" panose="02020603050405020304" pitchFamily="34" charset="0"/>
              </a:rPr>
              <a:t>续表</a:t>
            </a:r>
          </a:p>
        </p:txBody>
      </p:sp>
    </p:spTree>
  </p:cSld>
  <p:clrMapOvr>
    <a:masterClrMapping/>
  </p:clrMapOvr>
  <p:transition>
    <p:split dir="in"/>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P_4_BD#91646bf3e?vbadefaultcenterpage=1&amp;parentnodeid=9a4cccf53&amp;vbahtmlprocessed=1&amp;bbb=1&amp;hasbroken=1"/>
              <p:cNvSpPr/>
              <p:nvPr/>
            </p:nvSpPr>
            <p:spPr>
              <a:xfrm>
                <a:off x="502920" y="1671366"/>
                <a:ext cx="11183112" cy="3777869"/>
              </a:xfrm>
              <a:prstGeom prst="rect">
                <a:avLst/>
              </a:prstGeom>
              <a:noFill/>
            </p:spPr>
            <p:txBody>
              <a:bodyPr wrap="non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隐形圆问题</a:t>
                </a:r>
                <a:endParaRPr lang="en-US" altLang="zh-CN" sz="2400" dirty="0"/>
              </a:p>
              <a:p>
                <a:pPr latinLnBrk="1">
                  <a:lnSpc>
                    <a:spcPct val="150000"/>
                  </a:lnSpc>
                </a:pPr>
                <a:r>
                  <a:rPr lang="en-US" altLang="zh-CN" sz="2400" b="0" i="0" dirty="0">
                    <a:solidFill>
                      <a:srgbClr val="00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在直线与圆的综合考查中，有时题设条件并没有直接给出相关圆的信息，而是</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隐含在题目中，要通过分析和转化，发现圆的方程或圆的定义，从而利用圆的知识</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来求解，这类问题常被称为“隐形圆”问题.此类问题在教材中出现过相关例题，通过</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对教材例题分析与研究，可以拓展总结为如下的几种类型</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a:p>
                <a:pPr latinLnBrk="1">
                  <a:lnSpc>
                    <a:spcPct val="150000"/>
                  </a:lnSpc>
                </a:pPr>
                <a:r>
                  <a:rPr lang="en-US" altLang="zh-CN" sz="2400" b="0" i="0" dirty="0">
                    <a:solidFill>
                      <a:srgbClr val="00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已知两定点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，若动点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满足</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𝑃𝐵</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且</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则可以确定隐形</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圆（阿波罗尼斯圆</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mc:Choice>
        <mc:Fallback xmlns="">
          <p:sp>
            <p:nvSpPr>
              <p:cNvPr id="2" name="P_4_BD#91646bf3e?vbadefaultcenterpage=1&amp;parentnodeid=9a4cccf53&amp;vbahtmlprocessed=1&amp;bbb=1&amp;hasbroken=1"/>
              <p:cNvSpPr>
                <a:spLocks noRot="1" noChangeAspect="1" noMove="1" noResize="1" noEditPoints="1" noAdjustHandles="1" noChangeArrowheads="1" noChangeShapeType="1" noTextEdit="1"/>
              </p:cNvSpPr>
              <p:nvPr/>
            </p:nvSpPr>
            <p:spPr>
              <a:xfrm>
                <a:off x="502920" y="1671366"/>
                <a:ext cx="11183112" cy="3777869"/>
              </a:xfrm>
              <a:prstGeom prst="rect">
                <a:avLst/>
              </a:prstGeom>
              <a:blipFill rotWithShape="1">
                <a:blip r:embed="rId3"/>
                <a:stretch>
                  <a:fillRect t="-1" r="1" b="-1656"/>
                </a:stretch>
              </a:blipFill>
            </p:spPr>
            <p:txBody>
              <a:bodyPr/>
              <a:lstStyle/>
              <a:p>
                <a:r>
                  <a:rPr lang="zh-CN" altLang="en-US">
                    <a:noFill/>
                  </a:rPr>
                  <a:t> </a:t>
                </a:r>
              </a:p>
            </p:txBody>
          </p:sp>
        </mc:Fallback>
      </mc:AlternateContent>
    </p:spTree>
  </p:cSld>
  <p:clrMapOvr>
    <a:masterClrMapping/>
  </p:clrMapOvr>
  <p:transition>
    <p:split dir="in"/>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P_4_BD#91646bf3e?vbadefaultcenterpage=1&amp;parentnodeid=9a4cccf53&amp;vbahtmlprocessed=1&amp;bbb=1"/>
              <p:cNvSpPr/>
              <p:nvPr/>
            </p:nvSpPr>
            <p:spPr>
              <a:xfrm>
                <a:off x="502920" y="756000"/>
                <a:ext cx="11183112" cy="1289558"/>
              </a:xfrm>
              <a:prstGeom prst="rect">
                <a:avLst/>
              </a:prstGeom>
              <a:noFill/>
            </p:spPr>
            <p:txBody>
              <a:bodyPr wrap="square" lIns="0" tIns="0" rIns="0" bIns="0" rtlCol="0" anchor="t"/>
              <a:lstStyle/>
              <a:p>
                <a:pPr algn="l" latinLnBrk="1"/>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已知两定点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，若动点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满足</a:t>
                </a:r>
                <a14:m>
                  <m:oMath xmlns:m="http://schemas.openxmlformats.org/officeDocument/2006/math">
                    <m:acc>
                      <m:accPr>
                        <m: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acc>
                      <m:accPr>
                        <m: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𝑃𝐵</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den>
                        </m:f>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，则可以确定隐形圆;</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a:p>
                <a:pPr latinLnBrk="1">
                  <a:lnSpc>
                    <a:spcPct val="130000"/>
                  </a:lnSpc>
                </a:pPr>
                <a:r>
                  <a:rPr lang="en-US" altLang="zh-CN" sz="2400" b="0" i="0" dirty="0">
                    <a:solidFill>
                      <a:srgbClr val="00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已知两定点</a:t>
                </a:r>
                <a14:m>
                  <m:oMath xmlns:m="http://schemas.openxmlformats.org/officeDocument/2006/math">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spc="-1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2400" b="0" i="0" spc="-1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，若动点</a:t>
                </a:r>
                <a14:m>
                  <m:oMath xmlns:m="http://schemas.openxmlformats.org/officeDocument/2006/math">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spc="-1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满足</a:t>
                </a:r>
                <a14:m>
                  <m:oMath xmlns:m="http://schemas.openxmlformats.org/officeDocument/2006/math">
                    <m:sSup>
                      <m:sSupPr>
                        <m:ctrlPr>
                          <a:rPr lang="en-US" altLang="zh-CN" sz="2400" b="0" i="1"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m:t>
                            </m:r>
                          </m:e>
                        </m:d>
                      </m:e>
                      <m:sup>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𝑃𝐵</m:t>
                            </m:r>
                          </m:e>
                        </m:d>
                      </m:e>
                      <m:sup>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d>
                      <m:dPr>
                        <m:ctrlPr>
                          <a:rPr lang="en-US" altLang="zh-CN" sz="2400" b="0" i="1"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m:t>
                        </m:r>
                        <m:f>
                          <m:fPr>
                            <m:ctrlPr>
                              <a:rPr lang="en-US" altLang="zh-CN" sz="2400" b="0" i="1"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e>
                                </m:d>
                              </m:e>
                              <m:sup>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den>
                        </m:f>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spc="-1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，则可以确定隐形圆.</a:t>
                </a:r>
                <a:endParaRPr lang="en-US" altLang="zh-CN" sz="2400" spc="-100" dirty="0"/>
              </a:p>
            </p:txBody>
          </p:sp>
        </mc:Choice>
        <mc:Fallback xmlns="">
          <p:sp>
            <p:nvSpPr>
              <p:cNvPr id="2" name="P_4_BD#91646bf3e?vbadefaultcenterpage=1&amp;parentnodeid=9a4cccf53&amp;vbahtmlprocessed=1&amp;bbb=1"/>
              <p:cNvSpPr>
                <a:spLocks noRot="1" noChangeAspect="1" noMove="1" noResize="1" noEditPoints="1" noAdjustHandles="1" noChangeArrowheads="1" noChangeShapeType="1" noTextEdit="1"/>
              </p:cNvSpPr>
              <p:nvPr/>
            </p:nvSpPr>
            <p:spPr>
              <a:xfrm>
                <a:off x="502920" y="756000"/>
                <a:ext cx="11183112" cy="1289558"/>
              </a:xfrm>
              <a:prstGeom prst="rect">
                <a:avLst/>
              </a:prstGeom>
              <a:blipFill rotWithShape="1">
                <a:blip r:embed="rId3"/>
                <a:stretch>
                  <a:fillRect t="-27" r="1" b="-1657"/>
                </a:stretch>
              </a:blipFill>
            </p:spPr>
            <p:txBody>
              <a:bodyPr/>
              <a:lstStyle/>
              <a:p>
                <a:r>
                  <a:rPr lang="zh-CN" altLang="en-US">
                    <a:noFill/>
                  </a:rPr>
                  <a:t> </a:t>
                </a:r>
              </a:p>
            </p:txBody>
          </p:sp>
        </mc:Fallback>
      </mc:AlternateContent>
      <p:pic>
        <p:nvPicPr>
          <p:cNvPr id="4" name="QO_4_BD.86_1#418ccee44?hastextimagelayout=1&amp;vbadefaultcenterpage=1&amp;parentnodeid=9a4cccf53&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7730524" y="4567143"/>
            <a:ext cx="2487168" cy="2075688"/>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5" name="QO_4_BD.86_2#418ccee44?hastextimagelayout=1&amp;vbadefaultcenterpage=1&amp;parentnodeid=9a4cccf53&amp;vbahtmlprocessed=1&amp;bbb=1&amp;hasbroken=1"/>
              <p:cNvSpPr/>
              <p:nvPr/>
            </p:nvSpPr>
            <p:spPr>
              <a:xfrm>
                <a:off x="502920" y="4569048"/>
                <a:ext cx="8558784" cy="910654"/>
              </a:xfrm>
              <a:prstGeom prst="rect">
                <a:avLst/>
              </a:prstGeom>
              <a:noFill/>
            </p:spPr>
            <p:txBody>
              <a:bodyPr wrap="none" lIns="0" tIns="0" rIns="0" bIns="0" rtlCol="0" anchor="t"/>
              <a:lstStyle/>
              <a:p>
                <a:pPr algn="l" latinLnBrk="1">
                  <a:lnSpc>
                    <a:spcPct val="13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如图，已知两定点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，动点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满足</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𝑃𝐵</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且</a:t>
                </a:r>
              </a:p>
              <a:p>
                <a:pPr latinLnBrk="1">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，求证：点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的轨迹为一个圆.</a:t>
                </a:r>
                <a:endParaRPr lang="en-US" altLang="zh-CN" sz="2400" dirty="0"/>
              </a:p>
            </p:txBody>
          </p:sp>
        </mc:Choice>
        <mc:Fallback xmlns="">
          <p:sp>
            <p:nvSpPr>
              <p:cNvPr id="5" name="QO_4_BD.86_2#418ccee44?hastextimagelayout=1&amp;vbadefaultcenterpage=1&amp;parentnodeid=9a4cccf53&amp;vbahtmlprocessed=1&amp;bbb=1&amp;hasbroken=1"/>
              <p:cNvSpPr>
                <a:spLocks noRot="1" noChangeAspect="1" noMove="1" noResize="1" noEditPoints="1" noAdjustHandles="1" noChangeArrowheads="1" noChangeShapeType="1" noTextEdit="1"/>
              </p:cNvSpPr>
              <p:nvPr/>
            </p:nvSpPr>
            <p:spPr>
              <a:xfrm>
                <a:off x="502920" y="4569048"/>
                <a:ext cx="8558784" cy="910654"/>
              </a:xfrm>
              <a:prstGeom prst="rect">
                <a:avLst/>
              </a:prstGeom>
              <a:blipFill rotWithShape="1">
                <a:blip r:embed="rId5"/>
                <a:stretch>
                  <a:fillRect t="-24" r="3" b="-4292"/>
                </a:stretch>
              </a:blipFill>
            </p:spPr>
            <p:txBody>
              <a:bodyPr/>
              <a:lstStyle/>
              <a:p>
                <a:r>
                  <a:rPr lang="zh-CN" altLang="en-US">
                    <a:noFill/>
                  </a:rPr>
                  <a:t> </a:t>
                </a:r>
              </a:p>
            </p:txBody>
          </p:sp>
        </mc:Fallback>
      </mc:AlternateContent>
      <p:pic>
        <p:nvPicPr>
          <p:cNvPr id="107" name="图片 106"/>
          <p:cNvPicPr/>
          <p:nvPr/>
        </p:nvPicPr>
        <p:blipFill>
          <a:blip r:embed="rId6"/>
          <a:stretch>
            <a:fillRect/>
          </a:stretch>
        </p:blipFill>
        <p:spPr>
          <a:xfrm>
            <a:off x="4164330" y="2176145"/>
            <a:ext cx="3302635" cy="2261870"/>
          </a:xfrm>
          <a:prstGeom prst="rect">
            <a:avLst/>
          </a:prstGeom>
          <a:noFill/>
          <a:ln w="9525">
            <a:noFill/>
          </a:ln>
        </p:spPr>
      </p:pic>
    </p:spTree>
  </p:cSld>
  <p:clrMapOvr>
    <a:masterClrMapping/>
  </p:clrMapOvr>
  <p:transition>
    <p:split dir="in"/>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4_AS.87_1#418ccee44?vbadefaultcenterpage=1&amp;parentnodeid=9a4cccf53&amp;vbahtmlprocessed=1&amp;bbb=1&amp;hasbroken=1"/>
              <p:cNvSpPr/>
              <p:nvPr/>
            </p:nvSpPr>
            <p:spPr>
              <a:xfrm>
                <a:off x="502920" y="1362850"/>
                <a:ext cx="11183112" cy="4369499"/>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的中点为原点，直线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轴建立平面直角坐标系</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图略），则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，则由</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𝑃𝐵</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a:t>
                </a:r>
                <a14:m>
                  <m:oMath xmlns:m="http://schemas.openxmlformats.org/officeDocument/2006/math">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两边平方并化简整理得</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，轨迹为线段</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的垂直平分线；</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，轨迹为以点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为圆心，以</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num>
                          <m:den>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den>
                        </m:f>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为半径的圆</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O_4_AS.87_1#418ccee44?vbadefaultcenterpage=1&amp;parentnodeid=9a4cccf53&amp;vbahtmlprocessed=1&amp;bbb=1&amp;hasbroken=1"/>
              <p:cNvSpPr>
                <a:spLocks noRot="1" noChangeAspect="1" noMove="1" noResize="1" noEditPoints="1" noAdjustHandles="1" noChangeArrowheads="1" noChangeShapeType="1" noTextEdit="1"/>
              </p:cNvSpPr>
              <p:nvPr/>
            </p:nvSpPr>
            <p:spPr>
              <a:xfrm>
                <a:off x="502920" y="1362850"/>
                <a:ext cx="11183112" cy="4369499"/>
              </a:xfrm>
              <a:prstGeom prst="rect">
                <a:avLst/>
              </a:prstGeom>
              <a:blipFill rotWithShape="1">
                <a:blip r:embed="rId3"/>
                <a:stretch>
                  <a:fillRect t="-3" r="1" b="-5227"/>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4_BD.88_1#ba45e5487?vbadefaultcenterpage=1&amp;parentnodeid=9a4cccf53&amp;vbahtmlprocessed=1&amp;bbb=1&amp;hasbroken=1"/>
              <p:cNvSpPr/>
              <p:nvPr/>
            </p:nvSpPr>
            <p:spPr>
              <a:xfrm>
                <a:off x="502920" y="1016903"/>
                <a:ext cx="11183112" cy="1345565"/>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变式设问1</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若将典例中的条件“动点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满足</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𝑃𝐵</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且</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”改为“动点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满足</a:t>
                </a:r>
                <a14:m>
                  <m:oMath xmlns:m="http://schemas.openxmlformats.org/officeDocument/2006/math">
                    <m:acc>
                      <m:accPr>
                        <m: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acc>
                      <m:accPr>
                        <m: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𝑃𝐵</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den>
                        </m:f>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”，求证：点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的轨迹为一个圆.</a:t>
                </a:r>
                <a:endParaRPr lang="en-US" altLang="zh-CN" sz="2400" dirty="0"/>
              </a:p>
            </p:txBody>
          </p:sp>
        </mc:Choice>
        <mc:Fallback xmlns="">
          <p:sp>
            <p:nvSpPr>
              <p:cNvPr id="2" name="QO_4_BD.88_1#ba45e5487?vbadefaultcenterpage=1&amp;parentnodeid=9a4cccf53&amp;vbahtmlprocessed=1&amp;bbb=1&amp;hasbroken=1"/>
              <p:cNvSpPr>
                <a:spLocks noRot="1" noChangeAspect="1" noMove="1" noResize="1" noEditPoints="1" noAdjustHandles="1" noChangeArrowheads="1" noChangeShapeType="1" noTextEdit="1"/>
              </p:cNvSpPr>
              <p:nvPr/>
            </p:nvSpPr>
            <p:spPr>
              <a:xfrm>
                <a:off x="502920" y="1016903"/>
                <a:ext cx="11183112" cy="1345565"/>
              </a:xfrm>
              <a:prstGeom prst="rect">
                <a:avLst/>
              </a:prstGeom>
              <a:blipFill rotWithShape="1">
                <a:blip r:embed="rId3"/>
                <a:stretch>
                  <a:fillRect t="-20" r="1" b="-43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O_4_AS.89_1#ba45e5487?vbadefaultcenterpage=1&amp;parentnodeid=9a4cccf53&amp;vbahtmlprocessed=1&amp;bbb=1&amp;hasbroken=1"/>
              <p:cNvSpPr/>
              <p:nvPr/>
            </p:nvSpPr>
            <p:spPr>
              <a:xfrm>
                <a:off x="502920" y="2363611"/>
                <a:ext cx="11183112" cy="3727387"/>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的中点为原点，直线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轴建立平面直角坐标</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系</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（图略），则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𝑃𝐵</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则由</a:t>
                </a:r>
                <a14:m>
                  <m:oMath xmlns:m="http://schemas.openxmlformats.org/officeDocument/2006/math">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𝑃𝐵</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，轨迹是以点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为圆心，</a:t>
                </a:r>
              </a:p>
              <a:p>
                <a:pPr latinLnBrk="1">
                  <a:lnSpc>
                    <a:spcPct val="150000"/>
                  </a:lnSpc>
                </a:pPr>
                <a14:m>
                  <m:oMath xmlns:m="http://schemas.openxmlformats.org/officeDocument/2006/math">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为半径的圆.</a:t>
                </a:r>
                <a:endParaRPr lang="en-US" altLang="zh-CN" sz="2400" dirty="0"/>
              </a:p>
            </p:txBody>
          </p:sp>
        </mc:Choice>
        <mc:Fallback xmlns="">
          <p:sp>
            <p:nvSpPr>
              <p:cNvPr id="3" name="QO_4_AS.89_1#ba45e5487?vbadefaultcenterpage=1&amp;parentnodeid=9a4cccf53&amp;vbahtmlprocessed=1&amp;bbb=1&amp;hasbroken=1"/>
              <p:cNvSpPr>
                <a:spLocks noRot="1" noChangeAspect="1" noMove="1" noResize="1" noEditPoints="1" noAdjustHandles="1" noChangeArrowheads="1" noChangeShapeType="1" noTextEdit="1"/>
              </p:cNvSpPr>
              <p:nvPr/>
            </p:nvSpPr>
            <p:spPr>
              <a:xfrm>
                <a:off x="502920" y="2363611"/>
                <a:ext cx="11183112" cy="3727387"/>
              </a:xfrm>
              <a:prstGeom prst="rect">
                <a:avLst/>
              </a:prstGeom>
              <a:blipFill rotWithShape="1">
                <a:blip r:embed="rId4"/>
                <a:stretch>
                  <a:fillRect t="-4" r="1" b="-2502"/>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left)">
                                      <p:cBhvr>
                                        <p:cTn id="13" dur="500"/>
                                        <p:tgtEl>
                                          <p:spTgt spid="3">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left)">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4_BD.90_1#bf95b022c?vbadefaultcenterpage=1&amp;parentnodeid=9a4cccf53&amp;vbahtmlprocessed=1&amp;bbb=1&amp;hasbroken=1"/>
              <p:cNvSpPr/>
              <p:nvPr/>
            </p:nvSpPr>
            <p:spPr>
              <a:xfrm>
                <a:off x="502920" y="756000"/>
                <a:ext cx="11183112" cy="1345565"/>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变式设问2</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若将典例中的条件“动点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满足</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𝑃𝐵</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且</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”改为“动点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满足</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𝑃𝐵</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𝜆</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den>
                        </m:f>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”，求证：点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的轨迹为一个圆.</a:t>
                </a:r>
                <a:endParaRPr lang="en-US" altLang="zh-CN" sz="2400" dirty="0"/>
              </a:p>
            </p:txBody>
          </p:sp>
        </mc:Choice>
        <mc:Fallback xmlns="">
          <p:sp>
            <p:nvSpPr>
              <p:cNvPr id="2" name="QO_4_BD.90_1#bf95b022c?vbadefaultcenterpage=1&amp;parentnodeid=9a4cccf53&amp;vbahtmlprocessed=1&amp;bbb=1&amp;hasbroken=1"/>
              <p:cNvSpPr>
                <a:spLocks noRot="1" noChangeAspect="1" noMove="1" noResize="1" noEditPoints="1" noAdjustHandles="1" noChangeArrowheads="1" noChangeShapeType="1" noTextEdit="1"/>
              </p:cNvSpPr>
              <p:nvPr/>
            </p:nvSpPr>
            <p:spPr>
              <a:xfrm>
                <a:off x="502920" y="756000"/>
                <a:ext cx="11183112" cy="1345565"/>
              </a:xfrm>
              <a:prstGeom prst="rect">
                <a:avLst/>
              </a:prstGeom>
              <a:blipFill rotWithShape="1">
                <a:blip r:embed="rId3"/>
                <a:stretch>
                  <a:fillRect t="-26" r="1" b="-4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O_4_AS.91_1#bf95b022c?vbadefaultcenterpage=1&amp;parentnodeid=9a4cccf53&amp;vbahtmlprocessed=1&amp;bbb=1&amp;hasbroken=1"/>
              <p:cNvSpPr/>
              <p:nvPr/>
            </p:nvSpPr>
            <p:spPr>
              <a:xfrm>
                <a:off x="502920" y="2102708"/>
                <a:ext cx="11183112" cy="4227640"/>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的中点为原点，直线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轴建立平面直角坐标</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系</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（图略），则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𝑃𝐵</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则由</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𝑃𝐵</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整理得</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，轨迹是以点</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为圆心，</a:t>
                </a:r>
              </a:p>
              <a:p>
                <a:pPr latinLnBrk="1">
                  <a:lnSpc>
                    <a:spcPct val="110000"/>
                  </a:lnSpc>
                </a:pPr>
                <a14:m>
                  <m:oMath xmlns:m="http://schemas.openxmlformats.org/officeDocument/2006/math">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𝜆</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为半径的圆.</a:t>
                </a:r>
                <a:endParaRPr lang="en-US" altLang="zh-CN" sz="2400" dirty="0"/>
              </a:p>
            </p:txBody>
          </p:sp>
        </mc:Choice>
        <mc:Fallback xmlns="">
          <p:sp>
            <p:nvSpPr>
              <p:cNvPr id="3" name="QO_4_AS.91_1#bf95b022c?vbadefaultcenterpage=1&amp;parentnodeid=9a4cccf53&amp;vbahtmlprocessed=1&amp;bbb=1&amp;hasbroken=1"/>
              <p:cNvSpPr>
                <a:spLocks noRot="1" noChangeAspect="1" noMove="1" noResize="1" noEditPoints="1" noAdjustHandles="1" noChangeArrowheads="1" noChangeShapeType="1" noTextEdit="1"/>
              </p:cNvSpPr>
              <p:nvPr/>
            </p:nvSpPr>
            <p:spPr>
              <a:xfrm>
                <a:off x="502920" y="2102708"/>
                <a:ext cx="11183112" cy="4227640"/>
              </a:xfrm>
              <a:prstGeom prst="rect">
                <a:avLst/>
              </a:prstGeom>
              <a:blipFill rotWithShape="1">
                <a:blip r:embed="rId4"/>
                <a:stretch>
                  <a:fillRect t="-5" r="1" b="-976"/>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left)">
                                      <p:cBhvr>
                                        <p:cTn id="13" dur="500"/>
                                        <p:tgtEl>
                                          <p:spTgt spid="3">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left)">
                                      <p:cBhvr>
                                        <p:cTn id="25" dur="500"/>
                                        <p:tgtEl>
                                          <p:spTgt spid="3">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left)">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4_BD.92_1#f60f74e46?vbadefaultcenterpage=1&amp;parentnodeid=9a4cccf53&amp;vbahtmlprocessed=1&amp;bbb=1&amp;hasbroken=1"/>
              <p:cNvSpPr/>
              <p:nvPr/>
            </p:nvSpPr>
            <p:spPr>
              <a:xfrm>
                <a:off x="502920" y="1869930"/>
                <a:ext cx="11183112" cy="1088136"/>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深度训练1</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𝑂</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为原点，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2,0</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𝑀𝐴</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rad>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𝑀𝑂</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的最大值为</a:t>
                </a:r>
              </a:p>
              <a:p>
                <a:pPr latinLnBrk="1">
                  <a:lnSpc>
                    <a:spcPct val="150000"/>
                  </a:lnSpc>
                </a:pP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4_BD.92_1#f60f74e46?vbadefaultcenterpage=1&amp;parentnodeid=9a4cccf53&amp;vbahtmlprocessed=1&amp;bbb=1&amp;hasbroken=1"/>
              <p:cNvSpPr>
                <a:spLocks noRot="1" noChangeAspect="1" noMove="1" noResize="1" noEditPoints="1" noAdjustHandles="1" noChangeArrowheads="1" noChangeShapeType="1" noTextEdit="1"/>
              </p:cNvSpPr>
              <p:nvPr/>
            </p:nvSpPr>
            <p:spPr>
              <a:xfrm>
                <a:off x="502920" y="1869930"/>
                <a:ext cx="11183112" cy="1088136"/>
              </a:xfrm>
              <a:prstGeom prst="rect">
                <a:avLst/>
              </a:prstGeom>
              <a:blipFill rotWithShape="1">
                <a:blip r:embed="rId3"/>
                <a:stretch>
                  <a:fillRect t="-45" r="1" b="-69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B_4_AN.93_1#f60f74e46.blank?vbadefaultcenterpage=1&amp;parentnodeid=9a4cccf53&amp;vbapositionanswer=36&amp;vbahtmlprocessed=1"/>
              <p:cNvSpPr/>
              <p:nvPr/>
            </p:nvSpPr>
            <p:spPr>
              <a:xfrm>
                <a:off x="579120" y="2490134"/>
                <a:ext cx="1223074" cy="391541"/>
              </a:xfrm>
              <a:prstGeom prst="rect">
                <a:avLst/>
              </a:prstGeom>
              <a:noFill/>
            </p:spPr>
            <p:txBody>
              <a:bodyPr wrap="none" lIns="0" tIns="0" rIns="0" bIns="0" rtlCol="0" anchor="t"/>
              <a:lstStyle/>
              <a:p>
                <a:pPr marL="0" algn="ctr" latinLnBrk="1">
                  <a:lnSpc>
                    <a:spcPts val="34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3" name="QB_4_AN.93_1#f60f74e46.blank?vbadefaultcenterpage=1&amp;parentnodeid=9a4cccf53&amp;vbapositionanswer=36&amp;vbahtmlprocessed=1"/>
              <p:cNvSpPr>
                <a:spLocks noRot="1" noChangeAspect="1" noMove="1" noResize="1" noEditPoints="1" noAdjustHandles="1" noChangeArrowheads="1" noChangeShapeType="1" noTextEdit="1"/>
              </p:cNvSpPr>
              <p:nvPr/>
            </p:nvSpPr>
            <p:spPr>
              <a:xfrm>
                <a:off x="579120" y="2490134"/>
                <a:ext cx="1223074" cy="391541"/>
              </a:xfrm>
              <a:prstGeom prst="rect">
                <a:avLst/>
              </a:prstGeom>
              <a:blipFill rotWithShape="1">
                <a:blip r:embed="rId4"/>
                <a:stretch>
                  <a:fillRect t="-76" r="5" b="-102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4_AS.94_1#f60f74e46?vbadefaultcenterpage=1&amp;parentnodeid=9a4cccf53&amp;vbahtmlprocessed=1&amp;bbb=1&amp;hasbroken=1"/>
              <p:cNvSpPr/>
              <p:nvPr/>
            </p:nvSpPr>
            <p:spPr>
              <a:xfrm>
                <a:off x="502920" y="2968226"/>
                <a:ext cx="11183112" cy="2282444"/>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𝑀𝐴</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𝑀𝑂</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p>
              <a:p>
                <a:pPr latinLnBrk="1">
                  <a:lnSpc>
                    <a:spcPct val="15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，记为圆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的轨迹是圆心为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，半径</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的圆.</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𝑀𝐵</m:t>
                            </m:r>
                          </m:e>
                        </m:d>
                      </m:e>
                      <m:sub>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max</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B_4_AS.94_1#f60f74e46?vbadefaultcenterpage=1&amp;parentnodeid=9a4cccf53&amp;vbahtmlprocessed=1&amp;bbb=1&amp;hasbroken=1"/>
              <p:cNvSpPr>
                <a:spLocks noRot="1" noChangeAspect="1" noMove="1" noResize="1" noEditPoints="1" noAdjustHandles="1" noChangeArrowheads="1" noChangeShapeType="1" noTextEdit="1"/>
              </p:cNvSpPr>
              <p:nvPr/>
            </p:nvSpPr>
            <p:spPr>
              <a:xfrm>
                <a:off x="502920" y="2968226"/>
                <a:ext cx="11183112" cy="2282444"/>
              </a:xfrm>
              <a:prstGeom prst="rect">
                <a:avLst/>
              </a:prstGeom>
              <a:blipFill rotWithShape="1">
                <a:blip r:embed="rId5"/>
                <a:stretch>
                  <a:fillRect t="-10" r="1" b="-4458"/>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left)">
                                      <p:cBhvr>
                                        <p:cTn id="21" dur="500"/>
                                        <p:tgtEl>
                                          <p:spTgt spid="4">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left)">
                                      <p:cBhvr>
                                        <p:cTn id="24" dur="500"/>
                                        <p:tgtEl>
                                          <p:spTgt spid="4">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left)">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4_BD.95_1#43caf3b79?vbadefaultcenterpage=1&amp;parentnodeid=9a4cccf53&amp;vbahtmlprocessed=1&amp;bbb=1&amp;hasbroken=1"/>
              <p:cNvSpPr/>
              <p:nvPr/>
            </p:nvSpPr>
            <p:spPr>
              <a:xfrm>
                <a:off x="502920" y="1579004"/>
                <a:ext cx="11183112" cy="109074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深度训练2</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，若圆</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上存在点</a:t>
                </a: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满足</a:t>
                </a:r>
                <a14:m>
                  <m:oMath xmlns:m="http://schemas.openxmlformats.org/officeDocument/2006/math">
                    <m:acc>
                      <m:accPr>
                        <m: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𝑀𝐴</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acc>
                      <m:accPr>
                        <m: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𝑀𝐵</m:t>
                        </m:r>
                      </m:e>
                    </m:acc>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，求实数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的取值范围.</a:t>
                </a:r>
                <a:endParaRPr lang="en-US" altLang="zh-CN" sz="2400" dirty="0"/>
              </a:p>
            </p:txBody>
          </p:sp>
        </mc:Choice>
        <mc:Fallback xmlns="">
          <p:sp>
            <p:nvSpPr>
              <p:cNvPr id="2" name="QO_4_BD.95_1#43caf3b79?vbadefaultcenterpage=1&amp;parentnodeid=9a4cccf53&amp;vbahtmlprocessed=1&amp;bbb=1&amp;hasbroken=1"/>
              <p:cNvSpPr>
                <a:spLocks noRot="1" noChangeAspect="1" noMove="1" noResize="1" noEditPoints="1" noAdjustHandles="1" noChangeArrowheads="1" noChangeShapeType="1" noTextEdit="1"/>
              </p:cNvSpPr>
              <p:nvPr/>
            </p:nvSpPr>
            <p:spPr>
              <a:xfrm>
                <a:off x="502920" y="1579004"/>
                <a:ext cx="11183112" cy="1090740"/>
              </a:xfrm>
              <a:prstGeom prst="rect">
                <a:avLst/>
              </a:prstGeom>
              <a:blipFill rotWithShape="1">
                <a:blip r:embed="rId3"/>
                <a:stretch>
                  <a:fillRect t="-36" r="1" b="-129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O_4_AS.96_1#43caf3b79?vbadefaultcenterpage=1&amp;parentnodeid=9a4cccf53&amp;vbahtmlprocessed=1&amp;bbb=1&amp;hasbroken=1"/>
              <p:cNvSpPr/>
              <p:nvPr/>
            </p:nvSpPr>
            <p:spPr>
              <a:xfrm>
                <a:off x="502920" y="2671713"/>
                <a:ext cx="11183112" cy="2869883"/>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𝑀𝐴</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acc>
                      <m:accPr>
                        <m: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acc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𝑀𝐵</m:t>
                        </m:r>
                      </m:e>
                    </m:acc>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p>
              <a:p>
                <a:pPr latinLnBrk="1">
                  <a:lnSpc>
                    <a:spcPct val="15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的轨迹是以</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为圆心，2为半径的圆.</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又因为点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在圆</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上，</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所以两圆必有交点</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2−1≤</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，故实数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的取值范围为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QO_4_AS.96_1#43caf3b79?vbadefaultcenterpage=1&amp;parentnodeid=9a4cccf53&amp;vbahtmlprocessed=1&amp;bbb=1&amp;hasbroken=1"/>
              <p:cNvSpPr>
                <a:spLocks noRot="1" noChangeAspect="1" noMove="1" noResize="1" noEditPoints="1" noAdjustHandles="1" noChangeArrowheads="1" noChangeShapeType="1" noTextEdit="1"/>
              </p:cNvSpPr>
              <p:nvPr/>
            </p:nvSpPr>
            <p:spPr>
              <a:xfrm>
                <a:off x="502920" y="2671713"/>
                <a:ext cx="11183112" cy="2869883"/>
              </a:xfrm>
              <a:prstGeom prst="rect">
                <a:avLst/>
              </a:prstGeom>
              <a:blipFill rotWithShape="1">
                <a:blip r:embed="rId4"/>
                <a:stretch>
                  <a:fillRect t="-9" r="1" b="-6817"/>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left)">
                                      <p:cBhvr>
                                        <p:cTn id="13" dur="500"/>
                                        <p:tgtEl>
                                          <p:spTgt spid="3">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QO_4_BD.97_1#d0f1373bd?hastextimagelayout=1&amp;vbadefaultcenterpage=1&amp;parentnodeid=9a4cccf53&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9015097" y="2256264"/>
            <a:ext cx="2596896" cy="2679192"/>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3" name="QO_4_BD.97_2#d0f1373bd?hastextimagelayout=2&amp;vbadefaultcenterpage=1&amp;parentnodeid=9a4cccf53&amp;vbahtmlprocessed=1&amp;bbb=1&amp;hasbroken=1"/>
              <p:cNvSpPr/>
              <p:nvPr/>
            </p:nvSpPr>
            <p:spPr>
              <a:xfrm>
                <a:off x="502920" y="2210544"/>
                <a:ext cx="8449056" cy="213595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深</a:t>
                </a:r>
                <a:r>
                  <a:rPr lang="en-US" altLang="zh-CN" sz="2400" b="1" i="0" spc="-1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度训练3</a:t>
                </a:r>
                <a:r>
                  <a:rPr lang="en-US" altLang="zh-CN" sz="2400" b="1" i="0" spc="-10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spc="-1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如图，在平面直角坐标系</a:t>
                </a:r>
                <a14:m>
                  <m:oMath xmlns:m="http://schemas.openxmlformats.org/officeDocument/2006/math">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𝑥𝑂𝑦</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spc="-1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a:t>
                </a:r>
                <a:r>
                  <a:rPr lang="en-US" altLang="zh-CN" sz="2400" b="0" i="0" spc="-10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，已知圆</a:t>
                </a:r>
              </a:p>
              <a:p>
                <a:pPr latinLnBrk="1">
                  <a:lnSpc>
                    <a:spcPct val="150000"/>
                  </a:lnSpc>
                </a:pPr>
                <a14:m>
                  <m:oMath xmlns:m="http://schemas.openxmlformats.org/officeDocument/2006/math">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r>
                      <m:rPr>
                        <m:nor/>
                      </m:rPr>
                      <a:rPr lang="en-US" altLang="zh-CN" sz="2400" b="0" i="0" spc="-1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m:t>
                    </m:r>
                    <m:sSup>
                      <m:sSupPr>
                        <m:ctrlPr>
                          <a:rPr lang="en-US" altLang="zh-CN" sz="2400" b="0" i="1"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spc="-1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及点</a:t>
                </a:r>
                <a14:m>
                  <m:oMath xmlns:m="http://schemas.openxmlformats.org/officeDocument/2006/math">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d>
                      <m:dPr>
                        <m:ctrlPr>
                          <a:rPr lang="en-US" altLang="zh-CN" sz="2400" b="0" i="1"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m:t>
                        </m:r>
                      </m:e>
                    </m:d>
                  </m:oMath>
                </a14:m>
                <a:r>
                  <a:rPr lang="en-US" altLang="zh-CN" sz="2400" b="0" i="0" spc="-1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d>
                      <m:dPr>
                        <m:ctrlPr>
                          <a:rPr lang="en-US" altLang="zh-CN" sz="2400" b="0" i="1"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1,2</m:t>
                        </m:r>
                      </m:e>
                    </m:d>
                  </m:oMath>
                </a14:m>
                <a:r>
                  <a:rPr lang="en-US" altLang="zh-CN" sz="2400" b="0" i="0" spc="-1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.在圆</a:t>
                </a:r>
                <a14:m>
                  <m:oMath xmlns:m="http://schemas.openxmlformats.org/officeDocument/2006/math">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spc="-1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上是否存在点</a:t>
                </a:r>
                <a14:m>
                  <m:oMath xmlns:m="http://schemas.openxmlformats.org/officeDocument/2006/math">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spc="-10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r>
                  <a:rPr lang="en-US" altLang="zh-CN" sz="2400" b="0" i="0" spc="-10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使得</a:t>
                </a:r>
                <a14:m>
                  <m:oMath xmlns:m="http://schemas.openxmlformats.org/officeDocument/2006/math">
                    <m:sSup>
                      <m:sSupPr>
                        <m:ctrlPr>
                          <a:rPr lang="en-US" altLang="zh-CN" sz="2400" b="0" i="1"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m:t>
                            </m:r>
                          </m:e>
                        </m:d>
                      </m:e>
                      <m:sup>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𝑃𝐵</m:t>
                            </m:r>
                          </m:e>
                        </m:d>
                      </m:e>
                      <m:sup>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=12</m:t>
                    </m:r>
                  </m:oMath>
                </a14:m>
                <a:r>
                  <a:rPr lang="en-US" altLang="zh-CN" sz="2400" b="0" i="0" spc="-1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？若存在，求点</a:t>
                </a:r>
                <a14:m>
                  <m:oMath xmlns:m="http://schemas.openxmlformats.org/officeDocument/2006/math">
                    <m:r>
                      <a:rPr lang="en-US" altLang="zh-CN" sz="2400" b="0" i="0" spc="-1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spc="-1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的个数;若不存在</a:t>
                </a:r>
                <a:r>
                  <a:rPr lang="en-US" altLang="zh-CN" sz="2400" b="0" i="0" spc="-10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，请说</a:t>
                </a:r>
              </a:p>
              <a:p>
                <a:pPr latinLnBrk="1">
                  <a:lnSpc>
                    <a:spcPct val="150000"/>
                  </a:lnSpc>
                </a:pPr>
                <a:r>
                  <a:rPr lang="en-US" altLang="zh-CN" sz="2400" b="0" i="0" spc="-10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明理由</a:t>
                </a:r>
                <a:r>
                  <a:rPr lang="en-US" altLang="zh-CN" sz="2400" b="0" i="0" spc="-1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spc="-100" dirty="0"/>
              </a:p>
            </p:txBody>
          </p:sp>
        </mc:Choice>
        <mc:Fallback xmlns="">
          <p:sp>
            <p:nvSpPr>
              <p:cNvPr id="3" name="QO_4_BD.97_2#d0f1373bd?hastextimagelayout=2&amp;vbadefaultcenterpage=1&amp;parentnodeid=9a4cccf53&amp;vbahtmlprocessed=1&amp;bbb=1&amp;hasbroken=1"/>
              <p:cNvSpPr>
                <a:spLocks noRot="1" noChangeAspect="1" noMove="1" noResize="1" noEditPoints="1" noAdjustHandles="1" noChangeArrowheads="1" noChangeShapeType="1" noTextEdit="1"/>
              </p:cNvSpPr>
              <p:nvPr/>
            </p:nvSpPr>
            <p:spPr>
              <a:xfrm>
                <a:off x="502920" y="2210544"/>
                <a:ext cx="8449056" cy="2135950"/>
              </a:xfrm>
              <a:prstGeom prst="rect">
                <a:avLst/>
              </a:prstGeom>
              <a:blipFill rotWithShape="1">
                <a:blip r:embed="rId4"/>
                <a:stretch>
                  <a:fillRect t="-5" r="5" b="-4909"/>
                </a:stretch>
              </a:blipFill>
            </p:spPr>
            <p:txBody>
              <a:bodyPr/>
              <a:lstStyle/>
              <a:p>
                <a:r>
                  <a:rPr lang="zh-CN" altLang="en-US">
                    <a:noFill/>
                  </a:rPr>
                  <a:t> </a:t>
                </a:r>
              </a:p>
            </p:txBody>
          </p:sp>
        </mc:Fallback>
      </mc:AlternateContent>
    </p:spTree>
  </p:cSld>
  <p:clrMapOvr>
    <a:masterClrMapping/>
  </p:clrMapOvr>
  <p:transition>
    <p:split dir="in"/>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4_AS.98_1#d0f1373bd?vbadefaultcenterpage=1&amp;parentnodeid=9a4cccf53&amp;vbahtmlprocessed=1"/>
              <p:cNvSpPr/>
              <p:nvPr/>
            </p:nvSpPr>
            <p:spPr>
              <a:xfrm>
                <a:off x="502920" y="1351865"/>
                <a:ext cx="11183112" cy="4442270"/>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存在.圆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的标准方程为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所以圆心</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，半径为2.</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假设圆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上存在点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满足题意，设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𝑃𝐵</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的轨迹是圆心为</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0,1</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，半径为2的圆.</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2−2</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&lt;2+2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所以圆</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与圆</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相交，</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的个数为2.</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mc:Choice>
        <mc:Fallback xmlns="">
          <p:sp>
            <p:nvSpPr>
              <p:cNvPr id="2" name="QO_4_AS.98_1#d0f1373bd?vbadefaultcenterpage=1&amp;parentnodeid=9a4cccf53&amp;vbahtmlprocessed=1"/>
              <p:cNvSpPr>
                <a:spLocks noRot="1" noChangeAspect="1" noMove="1" noResize="1" noEditPoints="1" noAdjustHandles="1" noChangeArrowheads="1" noChangeShapeType="1" noTextEdit="1"/>
              </p:cNvSpPr>
              <p:nvPr/>
            </p:nvSpPr>
            <p:spPr>
              <a:xfrm>
                <a:off x="502920" y="1351865"/>
                <a:ext cx="11183112" cy="4442270"/>
              </a:xfrm>
              <a:prstGeom prst="rect">
                <a:avLst/>
              </a:prstGeom>
              <a:blipFill rotWithShape="1">
                <a:blip r:embed="rId3"/>
                <a:stretch>
                  <a:fillRect t="-13" r="1" b="-4365"/>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wipe(left)">
                                      <p:cBhvr>
                                        <p:cTn id="31"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plit dir="in"/>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3_BD#94b747b3f.fixed?vbadefaultcenterpage=1&amp;parentnodeid=818f958a5&amp;vbahtmlprocessed=1"/>
          <p:cNvSpPr/>
          <p:nvPr/>
        </p:nvSpPr>
        <p:spPr>
          <a:xfrm>
            <a:off x="283464" y="2779776"/>
            <a:ext cx="11594592" cy="722376"/>
          </a:xfrm>
          <a:prstGeom prst="rect">
            <a:avLst/>
          </a:prstGeom>
          <a:noFill/>
        </p:spPr>
        <p:txBody>
          <a:bodyPr wrap="square" lIns="0" tIns="0" rIns="0" bIns="0" rtlCol="0" anchor="ctr"/>
          <a:lstStyle/>
          <a:p>
            <a:pPr algn="ctr" latinLnBrk="1">
              <a:lnSpc>
                <a:spcPct val="100000"/>
              </a:lnSpc>
            </a:pPr>
            <a:r>
              <a:rPr lang="en-US" altLang="zh-CN" sz="4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基础知识·诊断</a:t>
            </a:r>
            <a:endParaRPr lang="en-US" altLang="zh-CN" sz="4400" dirty="0"/>
          </a:p>
        </p:txBody>
      </p:sp>
      <p:pic>
        <p:nvPicPr>
          <p:cNvPr id="3" name="C_3#94b747b3f.fixed?vbadefaultcenterpage=1&amp;parentnodeid=818f958a5&amp;vbahtmlprocessed=1" descr="preencoded.png"/>
          <p:cNvPicPr>
            <a:picLocks noChangeAspect="1"/>
          </p:cNvPicPr>
          <p:nvPr/>
        </p:nvPicPr>
        <p:blipFill>
          <a:blip r:embed="rId3"/>
          <a:stretch>
            <a:fillRect/>
          </a:stretch>
        </p:blipFill>
        <p:spPr>
          <a:xfrm>
            <a:off x="1261872" y="3575304"/>
            <a:ext cx="9756648" cy="82296"/>
          </a:xfrm>
          <a:prstGeom prst="rect">
            <a:avLst/>
          </a:prstGeom>
        </p:spPr>
      </p:pic>
    </p:spTree>
  </p:cSld>
  <p:clrMapOvr>
    <a:masterClrMapping/>
  </p:clrMapOvr>
  <p:transition>
    <p:split dir="in"/>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4_BD#d33ba474e?vbadefaultcenterpage=1&amp;parentnodeid=94b747b3f&amp;vbahtmlprocessed=1" descr="preencoded.png"/>
          <p:cNvPicPr>
            <a:picLocks noChangeAspect="1"/>
          </p:cNvPicPr>
          <p:nvPr/>
        </p:nvPicPr>
        <p:blipFill>
          <a:blip r:embed="rId3"/>
          <a:stretch>
            <a:fillRect/>
          </a:stretch>
        </p:blipFill>
        <p:spPr>
          <a:xfrm>
            <a:off x="3813048" y="756000"/>
            <a:ext cx="4562856" cy="530352"/>
          </a:xfrm>
          <a:prstGeom prst="rect">
            <a:avLst/>
          </a:prstGeom>
        </p:spPr>
      </p:pic>
      <p:sp>
        <p:nvSpPr>
          <p:cNvPr id="3" name="C_5_BD#8c0a4a08f?segpoint=1&amp;vbadefaultcenterpage=1&amp;parentnodeid=d33ba474e&amp;vbahtmlprocessed=1"/>
          <p:cNvSpPr/>
          <p:nvPr/>
        </p:nvSpPr>
        <p:spPr>
          <a:xfrm>
            <a:off x="502920" y="1419448"/>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一、直线与圆的位置关系</a:t>
            </a:r>
            <a:endParaRPr lang="en-US" altLang="zh-CN" sz="2600" dirty="0"/>
          </a:p>
        </p:txBody>
      </p:sp>
      <mc:AlternateContent xmlns:mc="http://schemas.openxmlformats.org/markup-compatibility/2006" xmlns:a14="http://schemas.microsoft.com/office/drawing/2010/main">
        <mc:Choice Requires="a14">
          <p:sp>
            <p:nvSpPr>
              <p:cNvPr id="4" name="P_6_BD#4ee3d1621?vbadefaultcenterpage=1&amp;parentnodeid=8c0a4a08f&amp;vbahtmlprocessed=1&amp;bbb=1"/>
              <p:cNvSpPr/>
              <p:nvPr/>
            </p:nvSpPr>
            <p:spPr>
              <a:xfrm>
                <a:off x="502920" y="2008791"/>
                <a:ext cx="11183112" cy="1932115"/>
              </a:xfrm>
              <a:prstGeom prst="rect">
                <a:avLst/>
              </a:prstGeom>
              <a:noFill/>
            </p:spPr>
            <p:txBody>
              <a:bodyPr wrap="squar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设</a:t>
                </a:r>
                <a:r>
                  <a:rPr lang="en-US" altLang="zh-CN" sz="2400" b="0" i="0" spc="-5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a:t>
                </a:r>
                <a14:m>
                  <m:oMath xmlns:m="http://schemas.openxmlformats.org/officeDocument/2006/math">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d>
                      </m:e>
                      <m:sup>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e>
                      <m:sup>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b="0" i="0" spc="-5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,直线</a:t>
                </a:r>
                <a14:m>
                  <m:oMath xmlns:m="http://schemas.openxmlformats.org/officeDocument/2006/math">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𝐴𝑥</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𝐵𝑦</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spc="-5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,圆心</a:t>
                </a:r>
                <a14:m>
                  <m:oMath xmlns:m="http://schemas.openxmlformats.org/officeDocument/2006/math">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d>
                      <m:dPr>
                        <m:ctrlPr>
                          <a:rPr lang="en-US" altLang="zh-CN" sz="2400" b="0" i="1"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oMath>
                </a14:m>
                <a:r>
                  <a:rPr lang="en-US" altLang="zh-CN" sz="2400" b="0" i="0" spc="-5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到直线</a:t>
                </a:r>
                <a14:m>
                  <m:oMath xmlns:m="http://schemas.openxmlformats.org/officeDocument/2006/math">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spc="-5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的距离为</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&lt;</a:t>
                </a:r>
              </a:p>
              <a:p>
                <a:pPr algn="l" latinLnBrk="1">
                  <a:lnSpc>
                    <a:spcPct val="110000"/>
                  </a:lnSpc>
                </a:pP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m</a:t>
                </a: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&gt;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,由</a:t>
                </a: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eqArr>
                          <m:eqArr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eqAr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&amp;</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&amp;</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𝐴𝑥</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𝐵𝑦</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e>
                        </m:eqAr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消去</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）,得到关于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（或</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的一元二次方程，</a:t>
                </a:r>
              </a:p>
              <a:p>
                <a:pPr algn="l"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其判别式为</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Δ</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,则直线与圆的位置关系如表所示：</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mc:Choice>
        <mc:Fallback xmlns="">
          <p:sp>
            <p:nvSpPr>
              <p:cNvPr id="4" name="P_6_BD#4ee3d1621?vbadefaultcenterpage=1&amp;parentnodeid=8c0a4a08f&amp;vbahtmlprocessed=1&amp;bbb=1"/>
              <p:cNvSpPr>
                <a:spLocks noRot="1" noChangeAspect="1" noMove="1" noResize="1" noEditPoints="1" noAdjustHandles="1" noChangeArrowheads="1" noChangeShapeType="1" noTextEdit="1"/>
              </p:cNvSpPr>
              <p:nvPr/>
            </p:nvSpPr>
            <p:spPr>
              <a:xfrm>
                <a:off x="502920" y="2008791"/>
                <a:ext cx="11183112" cy="1932115"/>
              </a:xfrm>
              <a:prstGeom prst="rect">
                <a:avLst/>
              </a:prstGeom>
              <a:blipFill rotWithShape="1">
                <a:blip r:embed="rId4"/>
                <a:stretch>
                  <a:fillRect t="-15" r="1" b="5"/>
                </a:stretch>
              </a:blipFill>
            </p:spPr>
            <p:txBody>
              <a:bodyPr/>
              <a:lstStyle/>
              <a:p>
                <a:r>
                  <a:rPr lang="zh-CN" altLang="en-US">
                    <a:noFill/>
                  </a:rPr>
                  <a:t> </a:t>
                </a:r>
              </a:p>
            </p:txBody>
          </p:sp>
        </mc:Fallback>
      </mc:AlternateContent>
    </p:spTree>
  </p:cSld>
  <p:clrMapOvr>
    <a:masterClrMapping/>
  </p:clrMapOvr>
  <p:transition>
    <p:split dir="in"/>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9" name="P_6_BD#4ee3d1621?colgroup=7,10,8,8&amp;vbadefaultcenterpage=1&amp;parentnodeid=8c0a4a08f&amp;vbahtmlprocessed=1"/>
              <p:cNvGraphicFramePr>
                <a:graphicFrameLocks noGrp="1"/>
              </p:cNvGraphicFramePr>
              <p:nvPr/>
            </p:nvGraphicFramePr>
            <p:xfrm>
              <a:off x="502920" y="2124438"/>
              <a:ext cx="11190745" cy="3017520"/>
            </p:xfrm>
            <a:graphic>
              <a:graphicData uri="http://schemas.openxmlformats.org/drawingml/2006/table">
                <a:tbl>
                  <a:tblPr/>
                  <a:tblGrid>
                    <a:gridCol w="1027322">
                      <a:extLst>
                        <a:ext uri="{9D8B030D-6E8A-4147-A177-3AD203B41FA5}">
                          <a16:colId xmlns:a16="http://schemas.microsoft.com/office/drawing/2014/main" val="20000"/>
                        </a:ext>
                      </a:extLst>
                    </a:gridCol>
                    <a:gridCol w="1366785">
                      <a:extLst>
                        <a:ext uri="{9D8B030D-6E8A-4147-A177-3AD203B41FA5}">
                          <a16:colId xmlns:a16="http://schemas.microsoft.com/office/drawing/2014/main" val="20001"/>
                        </a:ext>
                      </a:extLst>
                    </a:gridCol>
                    <a:gridCol w="3241898">
                      <a:extLst>
                        <a:ext uri="{9D8B030D-6E8A-4147-A177-3AD203B41FA5}">
                          <a16:colId xmlns:a16="http://schemas.microsoft.com/office/drawing/2014/main" val="20002"/>
                        </a:ext>
                      </a:extLst>
                    </a:gridCol>
                    <a:gridCol w="2696971">
                      <a:extLst>
                        <a:ext uri="{9D8B030D-6E8A-4147-A177-3AD203B41FA5}">
                          <a16:colId xmlns:a16="http://schemas.microsoft.com/office/drawing/2014/main" val="20003"/>
                        </a:ext>
                      </a:extLst>
                    </a:gridCol>
                    <a:gridCol w="2857769">
                      <a:extLst>
                        <a:ext uri="{9D8B030D-6E8A-4147-A177-3AD203B41FA5}">
                          <a16:colId xmlns:a16="http://schemas.microsoft.com/office/drawing/2014/main" val="20004"/>
                        </a:ext>
                      </a:extLst>
                    </a:gridCol>
                  </a:tblGrid>
                  <a:tr h="435356">
                    <a:tc gridSpan="2">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位置关系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endParaRPr lang="zh-CN"/>
                        </a:p>
                      </a:txBody>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相切</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相交</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91056">
                    <a:tc gridSpan="2">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图形</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endParaRPr lang="zh-CN"/>
                        </a:p>
                      </a:txBody>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5356">
                    <a:tc rowSpan="2">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量化</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方程观点</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①</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②</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③</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5356">
                    <a:tc vMerge="1">
                      <a:txBody>
                        <a:bodyPr/>
                        <a:lstStyle/>
                        <a:p>
                          <a:endParaRPr lang="zh-CN"/>
                        </a:p>
                      </a:txBody>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几何观点</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④</m:t>
                              </m:r>
                            </m:oMath>
                          </a14:m>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⑤</m:t>
                              </m:r>
                            </m:oMath>
                          </a14:m>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⑥</m:t>
                              </m:r>
                            </m:oMath>
                          </a14:m>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9" name="P_6_BD#4ee3d1621?colgroup=7,10,8,8&amp;vbadefaultcenterpage=1&amp;parentnodeid=8c0a4a08f&amp;vbahtmlprocessed=1"/>
              <p:cNvGraphicFramePr>
                <a:graphicFrameLocks noGrp="1"/>
              </p:cNvGraphicFramePr>
              <p:nvPr/>
            </p:nvGraphicFramePr>
            <p:xfrm>
              <a:off x="502920" y="2124438"/>
              <a:ext cx="11190745" cy="2897124"/>
            </p:xfrm>
            <a:graphic>
              <a:graphicData uri="http://schemas.openxmlformats.org/drawingml/2006/table">
                <a:tbl>
                  <a:tblPr/>
                  <a:tblGrid>
                    <a:gridCol w="1027322"/>
                    <a:gridCol w="1366785"/>
                    <a:gridCol w="3241898"/>
                    <a:gridCol w="2696971"/>
                    <a:gridCol w="2857769"/>
                  </a:tblGrid>
                  <a:tr h="435356">
                    <a:tc gridSpan="2">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位置关系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相切</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相交</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591056">
                    <a:tc gridSpan="2">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图形</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rowSpan="2">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量化</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方程观点</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r>
                  <a:tr h="474980">
                    <a:tc vMerge="1">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几何观点</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r>
                </a:tbl>
              </a:graphicData>
            </a:graphic>
          </p:graphicFrame>
        </mc:Fallback>
      </mc:AlternateContent>
      <p:pic>
        <p:nvPicPr>
          <p:cNvPr id="3" name="P_6_BD#4ee3d1621.table_image?tableimageindex=1&amp;vbadefaultcenterpage=1&amp;parentnodeid=8c0a4a08f&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3759024" y="2646662"/>
            <a:ext cx="1517904" cy="1417320"/>
          </a:xfrm>
          <a:prstGeom prst="rect">
            <a:avLst/>
          </a:prstGeom>
          <a:noFill/>
          <a:extLst>
            <a:ext uri="{909E8E84-426E-40DD-AFC4-6F175D3DCCD1}">
              <a14:hiddenFill xmlns:a14="http://schemas.microsoft.com/office/drawing/2010/main">
                <a:solidFill>
                  <a:scrgbClr r="0" g="0" b="0">
                    <a:alpha val="0"/>
                  </a:scrgbClr>
                </a:solidFill>
              </a14:hiddenFill>
            </a:ext>
          </a:extLst>
        </p:spPr>
      </p:pic>
      <p:pic>
        <p:nvPicPr>
          <p:cNvPr id="4" name="P_6_BD#4ee3d1621.table_image?tableimageindex=2&amp;vbadefaultcenterpage=1&amp;parentnodeid=8c0a4a08f&amp;vbahtmlprocessed=1" descr="preencoded.png"/>
          <p:cNvPicPr>
            <a:picLocks noChangeAspect="1"/>
          </p:cNvPicPr>
          <p:nvPr/>
        </p:nvPicPr>
        <p:blipFill>
          <a:blip r:embed="rId5">
            <a:clrChange>
              <a:clrFrom>
                <a:srgbClr val="FFFFFF"/>
              </a:clrFrom>
              <a:clrTo>
                <a:srgbClr val="FFFFFF">
                  <a:alpha val="0"/>
                </a:srgbClr>
              </a:clrTo>
            </a:clrChange>
          </a:blip>
          <a:stretch>
            <a:fillRect/>
          </a:stretch>
        </p:blipFill>
        <p:spPr>
          <a:xfrm>
            <a:off x="6810755" y="2664950"/>
            <a:ext cx="1353312" cy="1380744"/>
          </a:xfrm>
          <a:prstGeom prst="rect">
            <a:avLst/>
          </a:prstGeom>
          <a:noFill/>
          <a:extLst>
            <a:ext uri="{909E8E84-426E-40DD-AFC4-6F175D3DCCD1}">
              <a14:hiddenFill xmlns:a14="http://schemas.microsoft.com/office/drawing/2010/main">
                <a:solidFill>
                  <a:scrgbClr r="0" g="0" b="0">
                    <a:alpha val="0"/>
                  </a:scrgbClr>
                </a:solidFill>
              </a14:hiddenFill>
            </a:ext>
          </a:extLst>
        </p:spPr>
      </p:pic>
      <p:pic>
        <p:nvPicPr>
          <p:cNvPr id="5" name="P_6_BD#4ee3d1621.table_image?tableimageindex=3&amp;vbadefaultcenterpage=1&amp;parentnodeid=8c0a4a08f&amp;vbahtmlprocessed=1" descr="preencoded.png"/>
          <p:cNvPicPr>
            <a:picLocks noChangeAspect="1"/>
          </p:cNvPicPr>
          <p:nvPr/>
        </p:nvPicPr>
        <p:blipFill>
          <a:blip r:embed="rId6">
            <a:clrChange>
              <a:clrFrom>
                <a:srgbClr val="FFFFFF"/>
              </a:clrFrom>
              <a:clrTo>
                <a:srgbClr val="FFFFFF">
                  <a:alpha val="0"/>
                </a:srgbClr>
              </a:clrTo>
            </a:clrChange>
          </a:blip>
          <a:stretch>
            <a:fillRect/>
          </a:stretch>
        </p:blipFill>
        <p:spPr>
          <a:xfrm>
            <a:off x="9670421" y="2692382"/>
            <a:ext cx="1188720" cy="1325880"/>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6" name="P_6_AN.1_1#4ee3d1621.blank?vbadefaultcenterpage=1&amp;parentnodeid=8c0a4a08f&amp;vbapositionanswer=1&amp;vbahtmlprocessed=1"/>
              <p:cNvSpPr/>
              <p:nvPr/>
            </p:nvSpPr>
            <p:spPr>
              <a:xfrm>
                <a:off x="4494164" y="4151167"/>
                <a:ext cx="384175" cy="355600"/>
              </a:xfrm>
              <a:prstGeom prst="rect">
                <a:avLst/>
              </a:prstGeom>
              <a:noFill/>
            </p:spPr>
            <p:txBody>
              <a:bodyPr wrap="none" lIns="0" tIns="0" rIns="0" bIns="0" rtlCol="0" anchor="t"/>
              <a:lstStyle/>
              <a:p>
                <a:pPr algn="ctr" latinLnBrk="1">
                  <a:lnSpc>
                    <a:spcPts val="2815"/>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6" name="P_6_AN.1_1#4ee3d1621.blank?vbadefaultcenterpage=1&amp;parentnodeid=8c0a4a08f&amp;vbapositionanswer=1&amp;vbahtmlprocessed=1"/>
              <p:cNvSpPr>
                <a:spLocks noRot="1" noChangeAspect="1" noMove="1" noResize="1" noEditPoints="1" noAdjustHandles="1" noChangeArrowheads="1" noChangeShapeType="1" noTextEdit="1"/>
              </p:cNvSpPr>
              <p:nvPr/>
            </p:nvSpPr>
            <p:spPr>
              <a:xfrm>
                <a:off x="4494164" y="4151167"/>
                <a:ext cx="384175" cy="355600"/>
              </a:xfrm>
              <a:prstGeom prst="rect">
                <a:avLst/>
              </a:prstGeom>
              <a:blipFill rotWithShape="1">
                <a:blip r:embed="rId7"/>
                <a:stretch>
                  <a:fillRect l="-70" t="-48" r="70" b="-4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P_6_AN.2_1#4ee3d1621.blank?vbadefaultcenterpage=1&amp;parentnodeid=8c0a4a08f&amp;vbapositionanswer=2&amp;vbahtmlprocessed=1"/>
              <p:cNvSpPr/>
              <p:nvPr/>
            </p:nvSpPr>
            <p:spPr>
              <a:xfrm>
                <a:off x="7463598" y="4151167"/>
                <a:ext cx="382588" cy="355600"/>
              </a:xfrm>
              <a:prstGeom prst="rect">
                <a:avLst/>
              </a:prstGeom>
              <a:noFill/>
            </p:spPr>
            <p:txBody>
              <a:bodyPr wrap="none" lIns="0" tIns="0" rIns="0" bIns="0" rtlCol="0" anchor="t"/>
              <a:lstStyle/>
              <a:p>
                <a:pPr algn="ctr" latinLnBrk="1">
                  <a:lnSpc>
                    <a:spcPts val="2815"/>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7" name="P_6_AN.2_1#4ee3d1621.blank?vbadefaultcenterpage=1&amp;parentnodeid=8c0a4a08f&amp;vbapositionanswer=2&amp;vbahtmlprocessed=1"/>
              <p:cNvSpPr>
                <a:spLocks noRot="1" noChangeAspect="1" noMove="1" noResize="1" noEditPoints="1" noAdjustHandles="1" noChangeArrowheads="1" noChangeShapeType="1" noTextEdit="1"/>
              </p:cNvSpPr>
              <p:nvPr/>
            </p:nvSpPr>
            <p:spPr>
              <a:xfrm>
                <a:off x="7463598" y="4151167"/>
                <a:ext cx="382588" cy="355600"/>
              </a:xfrm>
              <a:prstGeom prst="rect">
                <a:avLst/>
              </a:prstGeom>
              <a:blipFill rotWithShape="1">
                <a:blip r:embed="rId8"/>
                <a:stretch>
                  <a:fillRect l="-116" t="-48" r="33" b="-4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P_6_AN.3_1#4ee3d1621.blank?vbadefaultcenterpage=1&amp;parentnodeid=8c0a4a08f&amp;vbapositionanswer=3&amp;vbahtmlprocessed=1"/>
              <p:cNvSpPr/>
              <p:nvPr/>
            </p:nvSpPr>
            <p:spPr>
              <a:xfrm>
                <a:off x="10240968" y="4151167"/>
                <a:ext cx="384175" cy="355600"/>
              </a:xfrm>
              <a:prstGeom prst="rect">
                <a:avLst/>
              </a:prstGeom>
              <a:noFill/>
            </p:spPr>
            <p:txBody>
              <a:bodyPr wrap="none" lIns="0" tIns="0" rIns="0" bIns="0" rtlCol="0" anchor="t"/>
              <a:lstStyle/>
              <a:p>
                <a:pPr algn="ctr" latinLnBrk="1">
                  <a:lnSpc>
                    <a:spcPts val="2815"/>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8" name="P_6_AN.3_1#4ee3d1621.blank?vbadefaultcenterpage=1&amp;parentnodeid=8c0a4a08f&amp;vbapositionanswer=3&amp;vbahtmlprocessed=1"/>
              <p:cNvSpPr>
                <a:spLocks noRot="1" noChangeAspect="1" noMove="1" noResize="1" noEditPoints="1" noAdjustHandles="1" noChangeArrowheads="1" noChangeShapeType="1" noTextEdit="1"/>
              </p:cNvSpPr>
              <p:nvPr/>
            </p:nvSpPr>
            <p:spPr>
              <a:xfrm>
                <a:off x="10240968" y="4151167"/>
                <a:ext cx="384175" cy="355600"/>
              </a:xfrm>
              <a:prstGeom prst="rect">
                <a:avLst/>
              </a:prstGeom>
              <a:blipFill rotWithShape="1">
                <a:blip r:embed="rId9"/>
                <a:stretch>
                  <a:fillRect l="-84" t="-48" r="84" b="-4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P_6_AN.4_1#4ee3d1621.blank?vbadefaultcenterpage=1&amp;parentnodeid=8c0a4a08f&amp;vbapositionanswer=4&amp;vbahtmlprocessed=1"/>
              <p:cNvSpPr/>
              <p:nvPr/>
            </p:nvSpPr>
            <p:spPr>
              <a:xfrm>
                <a:off x="4492418" y="4590079"/>
                <a:ext cx="384175" cy="355600"/>
              </a:xfrm>
              <a:prstGeom prst="rect">
                <a:avLst/>
              </a:prstGeom>
              <a:noFill/>
            </p:spPr>
            <p:txBody>
              <a:bodyPr wrap="none" lIns="0" tIns="0" rIns="0" bIns="0" rtlCol="0" anchor="t"/>
              <a:lstStyle/>
              <a:p>
                <a:pPr algn="ctr" latinLnBrk="1">
                  <a:lnSpc>
                    <a:spcPts val="2815"/>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2" name="P_6_AN.4_1#4ee3d1621.blank?vbadefaultcenterpage=1&amp;parentnodeid=8c0a4a08f&amp;vbapositionanswer=4&amp;vbahtmlprocessed=1"/>
              <p:cNvSpPr>
                <a:spLocks noRot="1" noChangeAspect="1" noMove="1" noResize="1" noEditPoints="1" noAdjustHandles="1" noChangeArrowheads="1" noChangeShapeType="1" noTextEdit="1"/>
              </p:cNvSpPr>
              <p:nvPr/>
            </p:nvSpPr>
            <p:spPr>
              <a:xfrm>
                <a:off x="4492418" y="4590079"/>
                <a:ext cx="384175" cy="355600"/>
              </a:xfrm>
              <a:prstGeom prst="rect">
                <a:avLst/>
              </a:prstGeom>
              <a:blipFill rotWithShape="1">
                <a:blip r:embed="rId9"/>
                <a:stretch>
                  <a:fillRect l="-111" t="-84" r="111" b="-4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P_6_AN.5_1#4ee3d1621.blank?vbadefaultcenterpage=1&amp;parentnodeid=8c0a4a08f&amp;vbapositionanswer=5&amp;vbahtmlprocessed=1"/>
              <p:cNvSpPr/>
              <p:nvPr/>
            </p:nvSpPr>
            <p:spPr>
              <a:xfrm>
                <a:off x="7461852" y="4590079"/>
                <a:ext cx="382588" cy="355600"/>
              </a:xfrm>
              <a:prstGeom prst="rect">
                <a:avLst/>
              </a:prstGeom>
              <a:noFill/>
            </p:spPr>
            <p:txBody>
              <a:bodyPr wrap="none" lIns="0" tIns="0" rIns="0" bIns="0" rtlCol="0" anchor="t"/>
              <a:lstStyle/>
              <a:p>
                <a:pPr algn="ctr" latinLnBrk="1">
                  <a:lnSpc>
                    <a:spcPts val="2815"/>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10" name="P_6_AN.5_1#4ee3d1621.blank?vbadefaultcenterpage=1&amp;parentnodeid=8c0a4a08f&amp;vbapositionanswer=5&amp;vbahtmlprocessed=1"/>
              <p:cNvSpPr>
                <a:spLocks noRot="1" noChangeAspect="1" noMove="1" noResize="1" noEditPoints="1" noAdjustHandles="1" noChangeArrowheads="1" noChangeShapeType="1" noTextEdit="1"/>
              </p:cNvSpPr>
              <p:nvPr/>
            </p:nvSpPr>
            <p:spPr>
              <a:xfrm>
                <a:off x="7461852" y="4590079"/>
                <a:ext cx="382588" cy="355600"/>
              </a:xfrm>
              <a:prstGeom prst="rect">
                <a:avLst/>
              </a:prstGeom>
              <a:blipFill rotWithShape="1">
                <a:blip r:embed="rId8"/>
                <a:stretch>
                  <a:fillRect l="-157" t="-84" r="74" b="-4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P_6_AN.6_1#4ee3d1621.blank?vbadefaultcenterpage=1&amp;parentnodeid=8c0a4a08f&amp;vbapositionanswer=6&amp;vbahtmlprocessed=1"/>
              <p:cNvSpPr/>
              <p:nvPr/>
            </p:nvSpPr>
            <p:spPr>
              <a:xfrm>
                <a:off x="10239222" y="4590079"/>
                <a:ext cx="384175" cy="355600"/>
              </a:xfrm>
              <a:prstGeom prst="rect">
                <a:avLst/>
              </a:prstGeom>
              <a:noFill/>
            </p:spPr>
            <p:txBody>
              <a:bodyPr wrap="none" lIns="0" tIns="0" rIns="0" bIns="0" rtlCol="0" anchor="t"/>
              <a:lstStyle/>
              <a:p>
                <a:pPr algn="ctr" latinLnBrk="1">
                  <a:lnSpc>
                    <a:spcPts val="2815"/>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11" name="P_6_AN.6_1#4ee3d1621.blank?vbadefaultcenterpage=1&amp;parentnodeid=8c0a4a08f&amp;vbapositionanswer=6&amp;vbahtmlprocessed=1"/>
              <p:cNvSpPr>
                <a:spLocks noRot="1" noChangeAspect="1" noMove="1" noResize="1" noEditPoints="1" noAdjustHandles="1" noChangeArrowheads="1" noChangeShapeType="1" noTextEdit="1"/>
              </p:cNvSpPr>
              <p:nvPr/>
            </p:nvSpPr>
            <p:spPr>
              <a:xfrm>
                <a:off x="10239222" y="4590079"/>
                <a:ext cx="384175" cy="355600"/>
              </a:xfrm>
              <a:prstGeom prst="rect">
                <a:avLst/>
              </a:prstGeom>
              <a:blipFill rotWithShape="1">
                <a:blip r:embed="rId7"/>
                <a:stretch>
                  <a:fillRect l="-125" t="-84" r="125" b="-452"/>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left)">
                                      <p:cBhvr>
                                        <p:cTn id="15" dur="500"/>
                                        <p:tgtEl>
                                          <p:spTgt spid="7">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left)">
                                      <p:cBhvr>
                                        <p:cTn id="18" dur="500"/>
                                        <p:tgtEl>
                                          <p:spTgt spid="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bg/>
                                          </p:spTgt>
                                        </p:tgtEl>
                                        <p:attrNameLst>
                                          <p:attrName>style.visibility</p:attrName>
                                        </p:attrNameLst>
                                      </p:cBhvr>
                                      <p:to>
                                        <p:strVal val="visible"/>
                                      </p:to>
                                    </p:set>
                                    <p:animEffect transition="in" filter="wipe(left)">
                                      <p:cBhvr>
                                        <p:cTn id="23" dur="500"/>
                                        <p:tgtEl>
                                          <p:spTgt spid="8">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wipe(left)">
                                      <p:cBhvr>
                                        <p:cTn id="26" dur="500"/>
                                        <p:tgtEl>
                                          <p:spTgt spid="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
                                            <p:bg/>
                                          </p:spTgt>
                                        </p:tgtEl>
                                        <p:attrNameLst>
                                          <p:attrName>style.visibility</p:attrName>
                                        </p:attrNameLst>
                                      </p:cBhvr>
                                      <p:to>
                                        <p:strVal val="visible"/>
                                      </p:to>
                                    </p:set>
                                    <p:animEffect transition="in" filter="wipe(left)">
                                      <p:cBhvr>
                                        <p:cTn id="31" dur="500"/>
                                        <p:tgtEl>
                                          <p:spTgt spid="2">
                                            <p:bg/>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
                                            <p:txEl>
                                              <p:pRg st="0" end="0"/>
                                            </p:txEl>
                                          </p:spTgt>
                                        </p:tgtEl>
                                        <p:attrNameLst>
                                          <p:attrName>style.visibility</p:attrName>
                                        </p:attrNameLst>
                                      </p:cBhvr>
                                      <p:to>
                                        <p:strVal val="visible"/>
                                      </p:to>
                                    </p:set>
                                    <p:animEffect transition="in" filter="wipe(left)">
                                      <p:cBhvr>
                                        <p:cTn id="34" dur="500"/>
                                        <p:tgtEl>
                                          <p:spTgt spid="2">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0">
                                            <p:bg/>
                                          </p:spTgt>
                                        </p:tgtEl>
                                        <p:attrNameLst>
                                          <p:attrName>style.visibility</p:attrName>
                                        </p:attrNameLst>
                                      </p:cBhvr>
                                      <p:to>
                                        <p:strVal val="visible"/>
                                      </p:to>
                                    </p:set>
                                    <p:animEffect transition="in" filter="wipe(left)">
                                      <p:cBhvr>
                                        <p:cTn id="39" dur="500"/>
                                        <p:tgtEl>
                                          <p:spTgt spid="10">
                                            <p:bg/>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wipe(left)">
                                      <p:cBhvr>
                                        <p:cTn id="42" dur="500"/>
                                        <p:tgtEl>
                                          <p:spTgt spid="10">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bg/>
                                          </p:spTgt>
                                        </p:tgtEl>
                                        <p:attrNameLst>
                                          <p:attrName>style.visibility</p:attrName>
                                        </p:attrNameLst>
                                      </p:cBhvr>
                                      <p:to>
                                        <p:strVal val="visible"/>
                                      </p:to>
                                    </p:set>
                                    <p:animEffect transition="in" filter="wipe(left)">
                                      <p:cBhvr>
                                        <p:cTn id="47" dur="500"/>
                                        <p:tgtEl>
                                          <p:spTgt spid="11">
                                            <p:bg/>
                                          </p:spTgt>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1">
                                            <p:txEl>
                                              <p:pRg st="0" end="0"/>
                                            </p:txEl>
                                          </p:spTgt>
                                        </p:tgtEl>
                                        <p:attrNameLst>
                                          <p:attrName>style.visibility</p:attrName>
                                        </p:attrNameLst>
                                      </p:cBhvr>
                                      <p:to>
                                        <p:strVal val="visible"/>
                                      </p:to>
                                    </p:set>
                                    <p:animEffect transition="in" filter="wipe(left)">
                                      <p:cBhvr>
                                        <p:cTn id="50"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build="p" animBg="1"/>
      <p:bldP spid="8" grpId="0" build="p" animBg="1"/>
      <p:bldP spid="2" grpId="0" build="p" animBg="1"/>
      <p:bldP spid="10" grpId="0" build="p" animBg="1"/>
      <p:bldP spid="11"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5_BD#c6efdfbac?segpoint=1&amp;vbadefaultcenterpage=1&amp;parentnodeid=d33ba474e&amp;vbahtmlprocessed=1"/>
          <p:cNvSpPr/>
          <p:nvPr/>
        </p:nvSpPr>
        <p:spPr>
          <a:xfrm>
            <a:off x="502920" y="756000"/>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二、圆与圆的位置关系</a:t>
            </a:r>
            <a:endParaRPr lang="en-US" altLang="zh-CN" sz="2600" dirty="0"/>
          </a:p>
        </p:txBody>
      </p:sp>
      <mc:AlternateContent xmlns:mc="http://schemas.openxmlformats.org/markup-compatibility/2006" xmlns:a14="http://schemas.microsoft.com/office/drawing/2010/main">
        <mc:Choice Requires="a14">
          <p:sp>
            <p:nvSpPr>
              <p:cNvPr id="3" name="P_6_BD#a7aadfa1e?vbadefaultcenterpage=1&amp;parentnodeid=c6efdfbac&amp;vbahtmlprocessed=1"/>
              <p:cNvSpPr/>
              <p:nvPr/>
            </p:nvSpPr>
            <p:spPr>
              <a:xfrm>
                <a:off x="502920" y="1353074"/>
                <a:ext cx="11183112" cy="490030"/>
              </a:xfrm>
              <a:prstGeom prst="rect">
                <a:avLst/>
              </a:prstGeom>
              <a:noFill/>
            </p:spPr>
            <p:txBody>
              <a:bodyPr wrap="squar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设圆</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𝑂</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𝑂</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的半径为</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𝑟</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，两圆圆心间的距离为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𝑑</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，则两圆的位置关系如表所示：</a:t>
                </a:r>
                <a:endParaRPr lang="en-US" altLang="zh-CN" sz="2400" dirty="0"/>
              </a:p>
            </p:txBody>
          </p:sp>
        </mc:Choice>
        <mc:Fallback xmlns="">
          <p:sp>
            <p:nvSpPr>
              <p:cNvPr id="3" name="P_6_BD#a7aadfa1e?vbadefaultcenterpage=1&amp;parentnodeid=c6efdfbac&amp;vbahtmlprocessed=1"/>
              <p:cNvSpPr>
                <a:spLocks noRot="1" noChangeAspect="1" noMove="1" noResize="1" noEditPoints="1" noAdjustHandles="1" noChangeArrowheads="1" noChangeShapeType="1" noTextEdit="1"/>
              </p:cNvSpPr>
              <p:nvPr/>
            </p:nvSpPr>
            <p:spPr>
              <a:xfrm>
                <a:off x="502920" y="1353074"/>
                <a:ext cx="11183112" cy="490030"/>
              </a:xfrm>
              <a:prstGeom prst="rect">
                <a:avLst/>
              </a:prstGeom>
              <a:blipFill rotWithShape="1">
                <a:blip r:embed="rId3"/>
                <a:stretch>
                  <a:fillRect t="-107" r="1" b="-118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0" name="P_6_BD#a7aadfa1e?colgroup=4,8,11,4,5&amp;vbadefaultcenterpage=1&amp;parentnodeid=c6efdfbac&amp;vbahtmlprocessed=1&amp;bbb=1"/>
              <p:cNvGraphicFramePr>
                <a:graphicFrameLocks noGrp="1"/>
              </p:cNvGraphicFramePr>
              <p:nvPr/>
            </p:nvGraphicFramePr>
            <p:xfrm>
              <a:off x="502920" y="1978248"/>
              <a:ext cx="11146536" cy="4617720"/>
            </p:xfrm>
            <a:graphic>
              <a:graphicData uri="http://schemas.openxmlformats.org/drawingml/2006/table">
                <a:tbl>
                  <a:tblPr/>
                  <a:tblGrid>
                    <a:gridCol w="1499616">
                      <a:extLst>
                        <a:ext uri="{9D8B030D-6E8A-4147-A177-3AD203B41FA5}">
                          <a16:colId xmlns:a16="http://schemas.microsoft.com/office/drawing/2014/main" val="20000"/>
                        </a:ext>
                      </a:extLst>
                    </a:gridCol>
                    <a:gridCol w="2606040">
                      <a:extLst>
                        <a:ext uri="{9D8B030D-6E8A-4147-A177-3AD203B41FA5}">
                          <a16:colId xmlns:a16="http://schemas.microsoft.com/office/drawing/2014/main" val="20001"/>
                        </a:ext>
                      </a:extLst>
                    </a:gridCol>
                    <a:gridCol w="3694176">
                      <a:extLst>
                        <a:ext uri="{9D8B030D-6E8A-4147-A177-3AD203B41FA5}">
                          <a16:colId xmlns:a16="http://schemas.microsoft.com/office/drawing/2014/main" val="20002"/>
                        </a:ext>
                      </a:extLst>
                    </a:gridCol>
                    <a:gridCol w="1499616">
                      <a:extLst>
                        <a:ext uri="{9D8B030D-6E8A-4147-A177-3AD203B41FA5}">
                          <a16:colId xmlns:a16="http://schemas.microsoft.com/office/drawing/2014/main" val="20003"/>
                        </a:ext>
                      </a:extLst>
                    </a:gridCol>
                    <a:gridCol w="1847088">
                      <a:extLst>
                        <a:ext uri="{9D8B030D-6E8A-4147-A177-3AD203B41FA5}">
                          <a16:colId xmlns:a16="http://schemas.microsoft.com/office/drawing/2014/main" val="20004"/>
                        </a:ext>
                      </a:extLst>
                    </a:gridCol>
                  </a:tblGrid>
                  <a:tr h="429133">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位置关系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图形</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几何维度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方程维度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公切线维度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80744">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外离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⑦</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&lt;0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80744">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外切</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⑧</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80744">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相交</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⑨</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&gt;0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mc:Choice>
        <mc:Fallback xmlns="">
          <p:graphicFrame>
            <p:nvGraphicFramePr>
              <p:cNvPr id="10" name="P_6_BD#a7aadfa1e?colgroup=4,8,11,4,5&amp;vbadefaultcenterpage=1&amp;parentnodeid=c6efdfbac&amp;vbahtmlprocessed=1&amp;bbb=1"/>
              <p:cNvGraphicFramePr>
                <a:graphicFrameLocks noGrp="1"/>
              </p:cNvGraphicFramePr>
              <p:nvPr/>
            </p:nvGraphicFramePr>
            <p:xfrm>
              <a:off x="502920" y="1978248"/>
              <a:ext cx="11146536" cy="4577588"/>
            </p:xfrm>
            <a:graphic>
              <a:graphicData uri="http://schemas.openxmlformats.org/drawingml/2006/table">
                <a:tbl>
                  <a:tblPr/>
                  <a:tblGrid>
                    <a:gridCol w="1499616"/>
                    <a:gridCol w="2606040"/>
                    <a:gridCol w="3694176"/>
                    <a:gridCol w="1499616"/>
                    <a:gridCol w="1847088"/>
                  </a:tblGrid>
                  <a:tr h="429133">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位置关系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图形</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几何维度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方程维度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公切线维度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380490">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外离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⑦</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381125">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外切</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⑧</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380490">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相交</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⑨</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4"/>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p:pic>
        <p:nvPicPr>
          <p:cNvPr id="5" name="P_6_BD#a7aadfa1e.table_image?tableimageindex=4&amp;vbadefaultcenterpage=1&amp;parentnodeid=c6efdfbac&amp;vbahtmlprocessed=1" descr="preencoded.png"/>
          <p:cNvPicPr>
            <a:picLocks noChangeAspect="1"/>
          </p:cNvPicPr>
          <p:nvPr/>
        </p:nvPicPr>
        <p:blipFill>
          <a:blip r:embed="rId5">
            <a:clrChange>
              <a:clrFrom>
                <a:srgbClr val="FFFFFF"/>
              </a:clrFrom>
              <a:clrTo>
                <a:srgbClr val="FFFFFF">
                  <a:alpha val="0"/>
                </a:srgbClr>
              </a:clrTo>
            </a:clrChange>
          </a:blip>
          <a:stretch>
            <a:fillRect/>
          </a:stretch>
        </p:blipFill>
        <p:spPr>
          <a:xfrm>
            <a:off x="2185416" y="2494249"/>
            <a:ext cx="2240280" cy="1207008"/>
          </a:xfrm>
          <a:prstGeom prst="rect">
            <a:avLst/>
          </a:prstGeom>
          <a:noFill/>
          <a:extLst>
            <a:ext uri="{909E8E84-426E-40DD-AFC4-6F175D3DCCD1}">
              <a14:hiddenFill xmlns:a14="http://schemas.microsoft.com/office/drawing/2010/main">
                <a:solidFill>
                  <a:scrgbClr r="0" g="0" b="0">
                    <a:alpha val="0"/>
                  </a:scrgbClr>
                </a:solidFill>
              </a14:hiddenFill>
            </a:ext>
          </a:extLst>
        </p:spPr>
      </p:pic>
      <p:pic>
        <p:nvPicPr>
          <p:cNvPr id="6" name="P_6_BD#a7aadfa1e.table_image?tableimageindex=5&amp;vbadefaultcenterpage=1&amp;parentnodeid=c6efdfbac&amp;vbahtmlprocessed=1" descr="preencoded.png"/>
          <p:cNvPicPr>
            <a:picLocks noChangeAspect="1"/>
          </p:cNvPicPr>
          <p:nvPr/>
        </p:nvPicPr>
        <p:blipFill>
          <a:blip r:embed="rId6">
            <a:clrChange>
              <a:clrFrom>
                <a:srgbClr val="FFFFFF"/>
              </a:clrFrom>
              <a:clrTo>
                <a:srgbClr val="FFFFFF">
                  <a:alpha val="0"/>
                </a:srgbClr>
              </a:clrTo>
            </a:clrChange>
          </a:blip>
          <a:stretch>
            <a:fillRect/>
          </a:stretch>
        </p:blipFill>
        <p:spPr>
          <a:xfrm>
            <a:off x="2327148" y="3874993"/>
            <a:ext cx="1956816" cy="1207008"/>
          </a:xfrm>
          <a:prstGeom prst="rect">
            <a:avLst/>
          </a:prstGeom>
          <a:noFill/>
          <a:extLst>
            <a:ext uri="{909E8E84-426E-40DD-AFC4-6F175D3DCCD1}">
              <a14:hiddenFill xmlns:a14="http://schemas.microsoft.com/office/drawing/2010/main">
                <a:solidFill>
                  <a:scrgbClr r="0" g="0" b="0">
                    <a:alpha val="0"/>
                  </a:scrgbClr>
                </a:solidFill>
              </a14:hiddenFill>
            </a:ext>
          </a:extLst>
        </p:spPr>
      </p:pic>
      <p:pic>
        <p:nvPicPr>
          <p:cNvPr id="7" name="P_6_BD#a7aadfa1e.table_image?tableimageindex=6&amp;vbadefaultcenterpage=1&amp;parentnodeid=c6efdfbac&amp;vbahtmlprocessed=1" descr="preencoded.png"/>
          <p:cNvPicPr>
            <a:picLocks noChangeAspect="1"/>
          </p:cNvPicPr>
          <p:nvPr/>
        </p:nvPicPr>
        <p:blipFill>
          <a:blip r:embed="rId7">
            <a:clrChange>
              <a:clrFrom>
                <a:srgbClr val="FFFFFF"/>
              </a:clrFrom>
              <a:clrTo>
                <a:srgbClr val="FFFFFF">
                  <a:alpha val="0"/>
                </a:srgbClr>
              </a:clrTo>
            </a:clrChange>
          </a:blip>
          <a:stretch>
            <a:fillRect/>
          </a:stretch>
        </p:blipFill>
        <p:spPr>
          <a:xfrm>
            <a:off x="2446020" y="5255737"/>
            <a:ext cx="1719072" cy="1207008"/>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8" name="P_6_AN.7_1#a7aadfa1e.blank?vbadefaultcenterpage=1&amp;parentnodeid=c6efdfbac&amp;vbapositionanswer=7&amp;vbahtmlprocessed=1"/>
              <p:cNvSpPr/>
              <p:nvPr/>
            </p:nvSpPr>
            <p:spPr>
              <a:xfrm>
                <a:off x="5820664" y="2878741"/>
                <a:ext cx="1599248" cy="355600"/>
              </a:xfrm>
              <a:prstGeom prst="rect">
                <a:avLst/>
              </a:prstGeom>
              <a:noFill/>
            </p:spPr>
            <p:txBody>
              <a:bodyPr wrap="none" lIns="0" tIns="0" rIns="0" bIns="0" rtlCol="0" anchor="t"/>
              <a:lstStyle/>
              <a:p>
                <a:pPr algn="ctr" latinLnBrk="1">
                  <a:lnSpc>
                    <a:spcPts val="2815"/>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8" name="P_6_AN.7_1#a7aadfa1e.blank?vbadefaultcenterpage=1&amp;parentnodeid=c6efdfbac&amp;vbapositionanswer=7&amp;vbahtmlprocessed=1"/>
              <p:cNvSpPr>
                <a:spLocks noRot="1" noChangeAspect="1" noMove="1" noResize="1" noEditPoints="1" noAdjustHandles="1" noChangeArrowheads="1" noChangeShapeType="1" noTextEdit="1"/>
              </p:cNvSpPr>
              <p:nvPr/>
            </p:nvSpPr>
            <p:spPr>
              <a:xfrm>
                <a:off x="5820664" y="2878741"/>
                <a:ext cx="1599248" cy="355600"/>
              </a:xfrm>
              <a:prstGeom prst="rect">
                <a:avLst/>
              </a:prstGeom>
              <a:blipFill rotWithShape="1">
                <a:blip r:embed="rId8"/>
                <a:stretch>
                  <a:fillRect l="-16" t="-80" r="36" b="-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P_6_AN.8_1#a7aadfa1e.blank?vbadefaultcenterpage=1&amp;parentnodeid=c6efdfbac&amp;vbapositionanswer=8&amp;vbahtmlprocessed=1"/>
              <p:cNvSpPr/>
              <p:nvPr/>
            </p:nvSpPr>
            <p:spPr>
              <a:xfrm>
                <a:off x="5820664" y="4264057"/>
                <a:ext cx="1597660" cy="355600"/>
              </a:xfrm>
              <a:prstGeom prst="rect">
                <a:avLst/>
              </a:prstGeom>
              <a:noFill/>
            </p:spPr>
            <p:txBody>
              <a:bodyPr wrap="none" lIns="0" tIns="0" rIns="0" bIns="0" rtlCol="0" anchor="t"/>
              <a:lstStyle/>
              <a:p>
                <a:pPr algn="ctr" latinLnBrk="1">
                  <a:lnSpc>
                    <a:spcPts val="2815"/>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9" name="P_6_AN.8_1#a7aadfa1e.blank?vbadefaultcenterpage=1&amp;parentnodeid=c6efdfbac&amp;vbapositionanswer=8&amp;vbahtmlprocessed=1"/>
              <p:cNvSpPr>
                <a:spLocks noRot="1" noChangeAspect="1" noMove="1" noResize="1" noEditPoints="1" noAdjustHandles="1" noChangeArrowheads="1" noChangeShapeType="1" noTextEdit="1"/>
              </p:cNvSpPr>
              <p:nvPr/>
            </p:nvSpPr>
            <p:spPr>
              <a:xfrm>
                <a:off x="5820664" y="4264057"/>
                <a:ext cx="1597660" cy="355600"/>
              </a:xfrm>
              <a:prstGeom prst="rect">
                <a:avLst/>
              </a:prstGeom>
              <a:blipFill rotWithShape="1">
                <a:blip r:embed="rId9"/>
                <a:stretch>
                  <a:fillRect l="-16" t="-9" r="16" b="-5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P_6_AN.9_1#a7aadfa1e.blank?vbadefaultcenterpage=1&amp;parentnodeid=c6efdfbac&amp;vbapositionanswer=9&amp;vbahtmlprocessed=1"/>
              <p:cNvSpPr/>
              <p:nvPr/>
            </p:nvSpPr>
            <p:spPr>
              <a:xfrm>
                <a:off x="4985376" y="5642515"/>
                <a:ext cx="3049969" cy="355600"/>
              </a:xfrm>
              <a:prstGeom prst="rect">
                <a:avLst/>
              </a:prstGeom>
              <a:noFill/>
            </p:spPr>
            <p:txBody>
              <a:bodyPr wrap="none" lIns="0" tIns="0" rIns="0" bIns="0" rtlCol="0" anchor="t"/>
              <a:lstStyle/>
              <a:p>
                <a:pPr algn="ctr" latinLnBrk="1">
                  <a:lnSpc>
                    <a:spcPts val="2815"/>
                  </a:lnSpc>
                </a:pPr>
                <a14:m>
                  <m:oMath xmlns:m="http://schemas.openxmlformats.org/officeDocument/2006/math">
                    <m:d>
                      <m:dPr>
                        <m:begChr m:val="|"/>
                        <m:endChr m:val="|"/>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𝑑</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𝑟</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4" name="P_6_AN.9_1#a7aadfa1e.blank?vbadefaultcenterpage=1&amp;parentnodeid=c6efdfbac&amp;vbapositionanswer=9&amp;vbahtmlprocessed=1"/>
              <p:cNvSpPr>
                <a:spLocks noRot="1" noChangeAspect="1" noMove="1" noResize="1" noEditPoints="1" noAdjustHandles="1" noChangeArrowheads="1" noChangeShapeType="1" noTextEdit="1"/>
              </p:cNvSpPr>
              <p:nvPr/>
            </p:nvSpPr>
            <p:spPr>
              <a:xfrm>
                <a:off x="4985376" y="5642515"/>
                <a:ext cx="3049969" cy="355600"/>
              </a:xfrm>
              <a:prstGeom prst="rect">
                <a:avLst/>
              </a:prstGeom>
              <a:blipFill rotWithShape="1">
                <a:blip r:embed="rId10"/>
                <a:stretch>
                  <a:fillRect l="-21" t="-152" r="2" b="-384"/>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wipe(left)">
                                      <p:cBhvr>
                                        <p:cTn id="7" dur="500"/>
                                        <p:tgtEl>
                                          <p:spTgt spid="8">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wipe(left)">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
                                            <p:bg/>
                                          </p:spTgt>
                                        </p:tgtEl>
                                        <p:attrNameLst>
                                          <p:attrName>style.visibility</p:attrName>
                                        </p:attrNameLst>
                                      </p:cBhvr>
                                      <p:to>
                                        <p:strVal val="visible"/>
                                      </p:to>
                                    </p:set>
                                    <p:animEffect transition="in" filter="wipe(left)">
                                      <p:cBhvr>
                                        <p:cTn id="15" dur="500"/>
                                        <p:tgtEl>
                                          <p:spTgt spid="9">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wipe(left)">
                                      <p:cBhvr>
                                        <p:cTn id="18" dur="5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
                                            <p:bg/>
                                          </p:spTgt>
                                        </p:tgtEl>
                                        <p:attrNameLst>
                                          <p:attrName>style.visibility</p:attrName>
                                        </p:attrNameLst>
                                      </p:cBhvr>
                                      <p:to>
                                        <p:strVal val="visible"/>
                                      </p:to>
                                    </p:set>
                                    <p:animEffect transition="in" filter="wipe(left)">
                                      <p:cBhvr>
                                        <p:cTn id="23" dur="500"/>
                                        <p:tgtEl>
                                          <p:spTgt spid="4">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wipe(left)">
                                      <p:cBhvr>
                                        <p:cTn id="26"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9" grpId="0" build="p" animBg="1"/>
      <p:bldP spid="4" grpId="0" build="p" animBg="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ZiMTU1MDljNDlhODY1MWYwNDk4MjYwNjJlNDA3ZTQ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961</Words>
  <Application>Microsoft Office PowerPoint</Application>
  <PresentationFormat>宽屏</PresentationFormat>
  <Paragraphs>481</Paragraphs>
  <Slides>59</Slides>
  <Notes>56</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59</vt:i4>
      </vt:variant>
    </vt:vector>
  </HeadingPairs>
  <TitlesOfParts>
    <vt:vector size="68" baseType="lpstr">
      <vt:lpstr>等线</vt:lpstr>
      <vt:lpstr>宋体</vt:lpstr>
      <vt:lpstr>微软雅黑</vt:lpstr>
      <vt:lpstr>Arial</vt:lpstr>
      <vt:lpstr>Calibri</vt:lpstr>
      <vt:lpstr>Cambria Math</vt:lpstr>
      <vt:lpstr>Times New Roman</vt:lpstr>
      <vt:lpstr/>
      <vt:lpstr>1_</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微软用户</cp:lastModifiedBy>
  <cp:revision>7</cp:revision>
  <dcterms:created xsi:type="dcterms:W3CDTF">2023-12-21T12:31:00Z</dcterms:created>
  <dcterms:modified xsi:type="dcterms:W3CDTF">2024-01-18T08:28:51Z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FA409F182C99493D80CA44EB4551D3BC_12</vt:lpwstr>
  </property>
  <property fmtid="{D5CDD505-2E9C-101B-9397-08002B2CF9AE}" pid="3" name="KSOProductBuildVer">
    <vt:lpwstr>2052-12.1.0.15990</vt:lpwstr>
  </property>
</Properties>
</file>